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29"/>
  </p:notesMasterIdLst>
  <p:handoutMasterIdLst>
    <p:handoutMasterId r:id="rId30"/>
  </p:handoutMasterIdLst>
  <p:sldIdLst>
    <p:sldId id="297" r:id="rId2"/>
    <p:sldId id="258" r:id="rId3"/>
    <p:sldId id="259" r:id="rId4"/>
    <p:sldId id="295" r:id="rId5"/>
    <p:sldId id="260" r:id="rId6"/>
    <p:sldId id="261" r:id="rId7"/>
    <p:sldId id="276" r:id="rId8"/>
    <p:sldId id="277" r:id="rId9"/>
    <p:sldId id="290" r:id="rId10"/>
    <p:sldId id="265" r:id="rId11"/>
    <p:sldId id="266" r:id="rId12"/>
    <p:sldId id="267" r:id="rId13"/>
    <p:sldId id="268" r:id="rId14"/>
    <p:sldId id="269" r:id="rId15"/>
    <p:sldId id="270" r:id="rId16"/>
    <p:sldId id="272" r:id="rId17"/>
    <p:sldId id="273" r:id="rId18"/>
    <p:sldId id="278" r:id="rId19"/>
    <p:sldId id="279" r:id="rId20"/>
    <p:sldId id="280" r:id="rId21"/>
    <p:sldId id="281" r:id="rId22"/>
    <p:sldId id="282" r:id="rId23"/>
    <p:sldId id="283" r:id="rId24"/>
    <p:sldId id="284" r:id="rId25"/>
    <p:sldId id="285" r:id="rId26"/>
    <p:sldId id="286" r:id="rId27"/>
    <p:sldId id="274" r:id="rId28"/>
  </p:sldIdLst>
  <p:sldSz cx="9144000" cy="6858000" type="screen4x3"/>
  <p:notesSz cx="6858000" cy="9144000"/>
  <p:embeddedFontLst>
    <p:embeddedFont>
      <p:font typeface="Calibri"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954" userDrawn="1">
          <p15:clr>
            <a:srgbClr val="A4A3A4"/>
          </p15:clr>
        </p15:guide>
        <p15:guide id="2" pos="2884">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jJxfyTUUMyothdiw5TbRkCt6Xq1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Muschitiello" initials="CM" lastIdx="3" clrIdx="0">
    <p:extLst>
      <p:ext uri="{19B8F6BF-5375-455C-9EA6-DF929625EA0E}">
        <p15:presenceInfo xmlns:p15="http://schemas.microsoft.com/office/powerpoint/2012/main" xmlns="" userId="S-1-5-21-377890095-2134785051-1846952604-177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486D8"/>
    <a:srgbClr val="39B7F0"/>
    <a:srgbClr val="FF4653"/>
    <a:srgbClr val="AF8787"/>
    <a:srgbClr val="619ED7"/>
    <a:srgbClr val="587EC7"/>
    <a:srgbClr val="97D256"/>
    <a:srgbClr val="74B230"/>
    <a:srgbClr val="BAC374"/>
    <a:srgbClr val="4778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5" autoAdjust="0"/>
    <p:restoredTop sz="94693" autoAdjust="0"/>
  </p:normalViewPr>
  <p:slideViewPr>
    <p:cSldViewPr snapToGrid="0">
      <p:cViewPr varScale="1">
        <p:scale>
          <a:sx n="110" d="100"/>
          <a:sy n="110" d="100"/>
        </p:scale>
        <p:origin x="-1644" y="-90"/>
      </p:cViewPr>
      <p:guideLst>
        <p:guide orient="horz" pos="2954"/>
        <p:guide pos="2884"/>
      </p:guideLst>
    </p:cSldViewPr>
  </p:slideViewPr>
  <p:outlineViewPr>
    <p:cViewPr>
      <p:scale>
        <a:sx n="50" d="100"/>
        <a:sy n="50"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2646" y="5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C38B78-D52A-475C-BB51-9DF756EF08F8}" type="datetimeFigureOut">
              <a:rPr lang="it-IT" smtClean="0"/>
              <a:pPr/>
              <a:t>22/05/2025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555B81-F980-4320-86A8-BF1A6DAC902A}" type="slidenum">
              <a:rPr lang="it-IT" smtClean="0"/>
              <a:pPr/>
              <a:t>‹N›</a:t>
            </a:fld>
            <a:endParaRPr lang="it-IT"/>
          </a:p>
        </p:txBody>
      </p:sp>
    </p:spTree>
    <p:extLst>
      <p:ext uri="{BB962C8B-B14F-4D97-AF65-F5344CB8AC3E}">
        <p14:creationId xmlns:p14="http://schemas.microsoft.com/office/powerpoint/2010/main" xmlns="" val="2830634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814548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Cristina</a:t>
            </a:r>
            <a:endParaRPr dirty="0"/>
          </a:p>
        </p:txBody>
      </p:sp>
      <p:sp>
        <p:nvSpPr>
          <p:cNvPr id="152" name="Google Shape;1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93331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145471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961326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4157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8bde5ab77d_1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8bde5ab77d_1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8947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8bde5ab77d_1_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28bde5ab77d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50782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8bde5ab77d_1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28bde5ab77d_1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734362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69650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0928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294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6406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Cristina</a:t>
            </a:r>
            <a:endParaRPr/>
          </a:p>
        </p:txBody>
      </p:sp>
      <p:sp>
        <p:nvSpPr>
          <p:cNvPr id="165" name="Google Shape;16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719534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86910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70118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59967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4158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2408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8bde5ab77d_1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28bde5ab77d_1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06023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9434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Cristina</a:t>
            </a:r>
            <a:endParaRPr/>
          </a:p>
        </p:txBody>
      </p:sp>
      <p:sp>
        <p:nvSpPr>
          <p:cNvPr id="165" name="Google Shape;16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8217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Cristina</a:t>
            </a:r>
            <a:endParaRPr/>
          </a:p>
        </p:txBody>
      </p:sp>
      <p:sp>
        <p:nvSpPr>
          <p:cNvPr id="188" name="Google Shape;18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0439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Cristina</a:t>
            </a:r>
            <a:endParaRPr/>
          </a:p>
        </p:txBody>
      </p:sp>
      <p:sp>
        <p:nvSpPr>
          <p:cNvPr id="204" name="Google Shape;2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8895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Cristina</a:t>
            </a:r>
            <a:endParaRPr/>
          </a:p>
        </p:txBody>
      </p:sp>
      <p:sp>
        <p:nvSpPr>
          <p:cNvPr id="204" name="Google Shape;2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0243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Cristina</a:t>
            </a:r>
            <a:endParaRPr/>
          </a:p>
        </p:txBody>
      </p:sp>
      <p:sp>
        <p:nvSpPr>
          <p:cNvPr id="204" name="Google Shape;20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7929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Cristina</a:t>
            </a:r>
            <a:endParaRPr dirty="0"/>
          </a:p>
        </p:txBody>
      </p:sp>
      <p:sp>
        <p:nvSpPr>
          <p:cNvPr id="152" name="Google Shape;15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7508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9913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o">
  <p:cSld name="Vuoto">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interna 1" preserve="1" userDrawn="1">
  <p:cSld name="1_Slide interna 1">
    <p:spTree>
      <p:nvGrpSpPr>
        <p:cNvPr id="1" name="Shape 41"/>
        <p:cNvGrpSpPr/>
        <p:nvPr/>
      </p:nvGrpSpPr>
      <p:grpSpPr>
        <a:xfrm>
          <a:off x="0" y="0"/>
          <a:ext cx="0" cy="0"/>
          <a:chOff x="0" y="0"/>
          <a:chExt cx="0" cy="0"/>
        </a:xfrm>
      </p:grpSpPr>
      <p:pic>
        <p:nvPicPr>
          <p:cNvPr id="48" name="Google Shape;48;p23" descr="angoli-bianchi-bordino.eps"/>
          <p:cNvPicPr preferRelativeResize="0"/>
          <p:nvPr/>
        </p:nvPicPr>
        <p:blipFill rotWithShape="1">
          <a:blip r:embed="rId2">
            <a:alphaModFix/>
          </a:blip>
          <a:srcRect/>
          <a:stretch/>
        </p:blipFill>
        <p:spPr>
          <a:xfrm>
            <a:off x="8114930" y="0"/>
            <a:ext cx="1041400" cy="6858000"/>
          </a:xfrm>
          <a:prstGeom prst="rect">
            <a:avLst/>
          </a:prstGeom>
          <a:noFill/>
          <a:ln>
            <a:noFill/>
          </a:ln>
        </p:spPr>
      </p:pic>
      <p:pic>
        <p:nvPicPr>
          <p:cNvPr id="49" name="Google Shape;49;p23"/>
          <p:cNvPicPr preferRelativeResize="0"/>
          <p:nvPr/>
        </p:nvPicPr>
        <p:blipFill rotWithShape="1">
          <a:blip r:embed="rId3">
            <a:alphaModFix/>
          </a:blip>
          <a:srcRect b="13967"/>
          <a:stretch/>
        </p:blipFill>
        <p:spPr>
          <a:xfrm>
            <a:off x="8331970" y="138479"/>
            <a:ext cx="718352" cy="443905"/>
          </a:xfrm>
          <a:prstGeom prst="rect">
            <a:avLst/>
          </a:prstGeom>
          <a:noFill/>
          <a:ln>
            <a:noFill/>
          </a:ln>
        </p:spPr>
      </p:pic>
      <p:sp>
        <p:nvSpPr>
          <p:cNvPr id="50" name="Google Shape;50;p23"/>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pic>
        <p:nvPicPr>
          <p:cNvPr id="8" name="Picture 2" descr="Camera di Commercio di Pistoia-Prato: Home page"/>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9358" y="100630"/>
            <a:ext cx="1886754" cy="6289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072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interna 2">
  <p:cSld name="Slide interna 2">
    <p:spTree>
      <p:nvGrpSpPr>
        <p:cNvPr id="1" name="Shape 53"/>
        <p:cNvGrpSpPr/>
        <p:nvPr/>
      </p:nvGrpSpPr>
      <p:grpSpPr>
        <a:xfrm>
          <a:off x="0" y="0"/>
          <a:ext cx="0" cy="0"/>
          <a:chOff x="0" y="0"/>
          <a:chExt cx="0" cy="0"/>
        </a:xfrm>
      </p:grpSpPr>
      <p:grpSp>
        <p:nvGrpSpPr>
          <p:cNvPr id="54" name="Google Shape;54;p24"/>
          <p:cNvGrpSpPr/>
          <p:nvPr/>
        </p:nvGrpSpPr>
        <p:grpSpPr>
          <a:xfrm>
            <a:off x="-766333" y="665520"/>
            <a:ext cx="1815196" cy="306183"/>
            <a:chOff x="-2119409" y="2289984"/>
            <a:chExt cx="3168272" cy="534416"/>
          </a:xfrm>
        </p:grpSpPr>
        <p:cxnSp>
          <p:nvCxnSpPr>
            <p:cNvPr id="55" name="Google Shape;55;p24"/>
            <p:cNvCxnSpPr/>
            <p:nvPr/>
          </p:nvCxnSpPr>
          <p:spPr>
            <a:xfrm rot="10800000">
              <a:off x="-2119409" y="2559863"/>
              <a:ext cx="2916000" cy="0"/>
            </a:xfrm>
            <a:prstGeom prst="straightConnector1">
              <a:avLst/>
            </a:prstGeom>
            <a:noFill/>
            <a:ln w="101600" cap="flat" cmpd="sng">
              <a:solidFill>
                <a:srgbClr val="5B6770"/>
              </a:solidFill>
              <a:prstDash val="solid"/>
              <a:round/>
              <a:headEnd type="none" w="sm" len="sm"/>
              <a:tailEnd type="none" w="sm" len="sm"/>
            </a:ln>
          </p:spPr>
        </p:cxnSp>
        <p:sp>
          <p:nvSpPr>
            <p:cNvPr id="56" name="Google Shape;56;p24"/>
            <p:cNvSpPr/>
            <p:nvPr/>
          </p:nvSpPr>
          <p:spPr>
            <a:xfrm>
              <a:off x="514447" y="2289984"/>
              <a:ext cx="534416" cy="534416"/>
            </a:xfrm>
            <a:prstGeom prst="ellipse">
              <a:avLst/>
            </a:prstGeom>
            <a:solidFill>
              <a:srgbClr val="5B67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69B"/>
                </a:solidFill>
                <a:highlight>
                  <a:srgbClr val="00FF00"/>
                </a:highlight>
                <a:latin typeface="Arial"/>
                <a:ea typeface="Arial"/>
                <a:cs typeface="Arial"/>
                <a:sym typeface="Arial"/>
              </a:endParaRPr>
            </a:p>
          </p:txBody>
        </p:sp>
        <p:sp>
          <p:nvSpPr>
            <p:cNvPr id="57" name="Google Shape;57;p24"/>
            <p:cNvSpPr/>
            <p:nvPr/>
          </p:nvSpPr>
          <p:spPr>
            <a:xfrm>
              <a:off x="699640" y="2475177"/>
              <a:ext cx="164029" cy="16402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C3D69B"/>
                </a:solidFill>
                <a:latin typeface="Arial"/>
                <a:ea typeface="Arial"/>
                <a:cs typeface="Arial"/>
                <a:sym typeface="Arial"/>
              </a:endParaRPr>
            </a:p>
          </p:txBody>
        </p:sp>
      </p:grpSp>
      <p:sp>
        <p:nvSpPr>
          <p:cNvPr id="58" name="Google Shape;58;p24"/>
          <p:cNvSpPr txBox="1">
            <a:spLocks noGrp="1"/>
          </p:cNvSpPr>
          <p:nvPr>
            <p:ph type="body" idx="1"/>
          </p:nvPr>
        </p:nvSpPr>
        <p:spPr>
          <a:xfrm>
            <a:off x="1122130" y="573320"/>
            <a:ext cx="4195763" cy="398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rgbClr val="24509A"/>
              </a:buClr>
              <a:buSzPts val="2800"/>
              <a:buFont typeface="Arial"/>
              <a:buNone/>
              <a:defRPr sz="2800" b="1" i="0" u="none" strike="noStrike" cap="none">
                <a:solidFill>
                  <a:srgbClr val="24509A"/>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24"/>
          <p:cNvSpPr txBox="1">
            <a:spLocks noGrp="1"/>
          </p:cNvSpPr>
          <p:nvPr>
            <p:ph type="body" idx="2"/>
          </p:nvPr>
        </p:nvSpPr>
        <p:spPr>
          <a:xfrm>
            <a:off x="1122130" y="989135"/>
            <a:ext cx="4184817" cy="3179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5B6770"/>
              </a:buClr>
              <a:buSzPts val="2000"/>
              <a:buFont typeface="Arial"/>
              <a:buNone/>
              <a:defRPr sz="20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0" name="Google Shape;60;p24" descr="angoli-bianchi-bordino.eps"/>
          <p:cNvPicPr preferRelativeResize="0"/>
          <p:nvPr/>
        </p:nvPicPr>
        <p:blipFill rotWithShape="1">
          <a:blip r:embed="rId2">
            <a:alphaModFix/>
          </a:blip>
          <a:srcRect/>
          <a:stretch/>
        </p:blipFill>
        <p:spPr>
          <a:xfrm>
            <a:off x="8114930" y="0"/>
            <a:ext cx="1041400" cy="6858000"/>
          </a:xfrm>
          <a:prstGeom prst="rect">
            <a:avLst/>
          </a:prstGeom>
          <a:noFill/>
          <a:ln>
            <a:noFill/>
          </a:ln>
        </p:spPr>
      </p:pic>
      <p:pic>
        <p:nvPicPr>
          <p:cNvPr id="61" name="Google Shape;61;p24"/>
          <p:cNvPicPr preferRelativeResize="0"/>
          <p:nvPr/>
        </p:nvPicPr>
        <p:blipFill rotWithShape="1">
          <a:blip r:embed="rId3">
            <a:alphaModFix/>
          </a:blip>
          <a:srcRect b="13967"/>
          <a:stretch/>
        </p:blipFill>
        <p:spPr>
          <a:xfrm>
            <a:off x="8331970" y="138479"/>
            <a:ext cx="718352" cy="443905"/>
          </a:xfrm>
          <a:prstGeom prst="rect">
            <a:avLst/>
          </a:prstGeom>
          <a:noFill/>
          <a:ln>
            <a:noFill/>
          </a:ln>
        </p:spPr>
      </p:pic>
      <p:sp>
        <p:nvSpPr>
          <p:cNvPr id="62" name="Google Shape;62;p24"/>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sp>
        <p:nvSpPr>
          <p:cNvPr id="63" name="Google Shape;63;p24"/>
          <p:cNvSpPr txBox="1">
            <a:spLocks noGrp="1"/>
          </p:cNvSpPr>
          <p:nvPr>
            <p:ph type="body" idx="3"/>
          </p:nvPr>
        </p:nvSpPr>
        <p:spPr>
          <a:xfrm>
            <a:off x="4648200" y="1692000"/>
            <a:ext cx="4038600" cy="4553412"/>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24"/>
          <p:cNvSpPr txBox="1">
            <a:spLocks noGrp="1"/>
          </p:cNvSpPr>
          <p:nvPr>
            <p:ph type="body" idx="4"/>
          </p:nvPr>
        </p:nvSpPr>
        <p:spPr>
          <a:xfrm>
            <a:off x="468000" y="1692000"/>
            <a:ext cx="4038600" cy="4553412"/>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Picture 2" descr="Camera di Commercio di Pistoia-Prato: Home page"/>
          <p:cNvPicPr>
            <a:picLocks noChangeAspect="1" noChangeArrowheads="1"/>
          </p:cNvPicPr>
          <p:nvPr userDrawn="1"/>
        </p:nvPicPr>
        <p:blipFill>
          <a:blip r:embed="rId4">
            <a:extLst>
              <a:ext uri="{28A0092B-C50C-407E-A947-70E740481C1C}">
                <a14:useLocalDpi xmlns:a14="http://schemas.microsoft.com/office/drawing/2010/main" xmlns="" val="0"/>
              </a:ext>
            </a:extLst>
          </a:blip>
          <a:srcRect/>
          <a:stretch>
            <a:fillRect/>
          </a:stretch>
        </p:blipFill>
        <p:spPr bwMode="auto">
          <a:xfrm>
            <a:off x="69358" y="100630"/>
            <a:ext cx="1886754" cy="62891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titolo capitolo 1">
  <p:cSld name="Slide titolo capitolo 1">
    <p:spTree>
      <p:nvGrpSpPr>
        <p:cNvPr id="1" name="Shape 65"/>
        <p:cNvGrpSpPr/>
        <p:nvPr/>
      </p:nvGrpSpPr>
      <p:grpSpPr>
        <a:xfrm>
          <a:off x="0" y="0"/>
          <a:ext cx="0" cy="0"/>
          <a:chOff x="0" y="0"/>
          <a:chExt cx="0" cy="0"/>
        </a:xfrm>
      </p:grpSpPr>
      <p:pic>
        <p:nvPicPr>
          <p:cNvPr id="66" name="Google Shape;66;p25" descr="architecture-buildings-city-373965.jpg"/>
          <p:cNvPicPr preferRelativeResize="0"/>
          <p:nvPr/>
        </p:nvPicPr>
        <p:blipFill rotWithShape="1">
          <a:blip r:embed="rId2">
            <a:alphaModFix/>
          </a:blip>
          <a:srcRect l="2924" r="8147"/>
          <a:stretch/>
        </p:blipFill>
        <p:spPr>
          <a:xfrm>
            <a:off x="0" y="3052"/>
            <a:ext cx="9144000" cy="6854948"/>
          </a:xfrm>
          <a:prstGeom prst="rect">
            <a:avLst/>
          </a:prstGeom>
          <a:noFill/>
          <a:ln>
            <a:noFill/>
          </a:ln>
        </p:spPr>
      </p:pic>
      <p:pic>
        <p:nvPicPr>
          <p:cNvPr id="67" name="Google Shape;67;p25"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pic>
        <p:nvPicPr>
          <p:cNvPr id="68" name="Google Shape;68;p25"/>
          <p:cNvPicPr preferRelativeResize="0"/>
          <p:nvPr/>
        </p:nvPicPr>
        <p:blipFill rotWithShape="1">
          <a:blip r:embed="rId4">
            <a:alphaModFix/>
          </a:blip>
          <a:srcRect b="13967"/>
          <a:stretch/>
        </p:blipFill>
        <p:spPr>
          <a:xfrm>
            <a:off x="8331970" y="138479"/>
            <a:ext cx="718352" cy="443905"/>
          </a:xfrm>
          <a:prstGeom prst="rect">
            <a:avLst/>
          </a:prstGeom>
          <a:noFill/>
          <a:ln>
            <a:noFill/>
          </a:ln>
        </p:spPr>
      </p:pic>
      <p:sp>
        <p:nvSpPr>
          <p:cNvPr id="69" name="Google Shape;69;p25"/>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sp>
        <p:nvSpPr>
          <p:cNvPr id="70" name="Google Shape;70;p25"/>
          <p:cNvSpPr txBox="1">
            <a:spLocks noGrp="1"/>
          </p:cNvSpPr>
          <p:nvPr>
            <p:ph type="body" idx="1"/>
          </p:nvPr>
        </p:nvSpPr>
        <p:spPr>
          <a:xfrm>
            <a:off x="-522940" y="3036146"/>
            <a:ext cx="5602941" cy="490395"/>
          </a:xfrm>
          <a:prstGeom prst="rect">
            <a:avLst/>
          </a:prstGeom>
          <a:solidFill>
            <a:srgbClr val="82BC00"/>
          </a:solidFill>
          <a:ln>
            <a:noFill/>
          </a:ln>
        </p:spPr>
        <p:txBody>
          <a:bodyPr spcFirstLastPara="1" wrap="square" lIns="91425" tIns="45700" rIns="91425" bIns="45700" anchor="ctr" anchorCtr="0">
            <a:noAutofit/>
          </a:bodyPr>
          <a:lstStyle>
            <a:lvl1pPr marL="457200" marR="0" lvl="0" indent="-228600" algn="r" rtl="0">
              <a:lnSpc>
                <a:spcPct val="100000"/>
              </a:lnSpc>
              <a:spcBef>
                <a:spcPts val="400"/>
              </a:spcBef>
              <a:spcAft>
                <a:spcPts val="0"/>
              </a:spcAft>
              <a:buClr>
                <a:srgbClr val="FFFFFF"/>
              </a:buClr>
              <a:buSzPts val="2000"/>
              <a:buFont typeface="Arial"/>
              <a:buNone/>
              <a:defRPr sz="2000" b="1" i="0" u="none" strike="noStrike" cap="none">
                <a:solidFill>
                  <a:srgbClr val="FFFFFF"/>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25"/>
          <p:cNvSpPr txBox="1">
            <a:spLocks noGrp="1"/>
          </p:cNvSpPr>
          <p:nvPr>
            <p:ph type="body" idx="2"/>
          </p:nvPr>
        </p:nvSpPr>
        <p:spPr>
          <a:xfrm>
            <a:off x="-522940" y="2014129"/>
            <a:ext cx="7257116" cy="854577"/>
          </a:xfrm>
          <a:prstGeom prst="rect">
            <a:avLst/>
          </a:prstGeom>
          <a:solidFill>
            <a:srgbClr val="82BC00"/>
          </a:solidFill>
          <a:ln>
            <a:noFill/>
          </a:ln>
        </p:spPr>
        <p:txBody>
          <a:bodyPr spcFirstLastPara="1" wrap="square" lIns="91425" tIns="45700" rIns="91425" bIns="45700" anchor="ctr" anchorCtr="0">
            <a:noAutofit/>
          </a:bodyPr>
          <a:lstStyle>
            <a:lvl1pPr marL="457200" marR="0" lvl="0" indent="-228600" algn="r" rtl="0">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titolo capitolo 2">
  <p:cSld name="Slide titolo capitolo 2">
    <p:spTree>
      <p:nvGrpSpPr>
        <p:cNvPr id="1" name="Shape 72"/>
        <p:cNvGrpSpPr/>
        <p:nvPr/>
      </p:nvGrpSpPr>
      <p:grpSpPr>
        <a:xfrm>
          <a:off x="0" y="0"/>
          <a:ext cx="0" cy="0"/>
          <a:chOff x="0" y="0"/>
          <a:chExt cx="0" cy="0"/>
        </a:xfrm>
      </p:grpSpPr>
      <p:pic>
        <p:nvPicPr>
          <p:cNvPr id="73" name="Google Shape;73;p26" descr="architecture-buildings-city-373965.jpg"/>
          <p:cNvPicPr preferRelativeResize="0"/>
          <p:nvPr/>
        </p:nvPicPr>
        <p:blipFill rotWithShape="1">
          <a:blip r:embed="rId2">
            <a:alphaModFix/>
          </a:blip>
          <a:srcRect l="2924" r="8147"/>
          <a:stretch/>
        </p:blipFill>
        <p:spPr>
          <a:xfrm>
            <a:off x="0" y="3052"/>
            <a:ext cx="9144000" cy="6854948"/>
          </a:xfrm>
          <a:prstGeom prst="rect">
            <a:avLst/>
          </a:prstGeom>
          <a:noFill/>
          <a:ln>
            <a:noFill/>
          </a:ln>
        </p:spPr>
      </p:pic>
      <p:pic>
        <p:nvPicPr>
          <p:cNvPr id="74" name="Google Shape;74;p26" descr="angoli-bianchi-bordino.eps"/>
          <p:cNvPicPr preferRelativeResize="0"/>
          <p:nvPr/>
        </p:nvPicPr>
        <p:blipFill rotWithShape="1">
          <a:blip r:embed="rId3">
            <a:alphaModFix/>
          </a:blip>
          <a:srcRect/>
          <a:stretch/>
        </p:blipFill>
        <p:spPr>
          <a:xfrm>
            <a:off x="8114930" y="0"/>
            <a:ext cx="1041400" cy="6858000"/>
          </a:xfrm>
          <a:prstGeom prst="rect">
            <a:avLst/>
          </a:prstGeom>
          <a:noFill/>
          <a:ln>
            <a:noFill/>
          </a:ln>
        </p:spPr>
      </p:pic>
      <p:pic>
        <p:nvPicPr>
          <p:cNvPr id="75" name="Google Shape;75;p26"/>
          <p:cNvPicPr preferRelativeResize="0"/>
          <p:nvPr/>
        </p:nvPicPr>
        <p:blipFill rotWithShape="1">
          <a:blip r:embed="rId4">
            <a:alphaModFix/>
          </a:blip>
          <a:srcRect b="13967"/>
          <a:stretch/>
        </p:blipFill>
        <p:spPr>
          <a:xfrm>
            <a:off x="8331970" y="138479"/>
            <a:ext cx="718352" cy="443905"/>
          </a:xfrm>
          <a:prstGeom prst="rect">
            <a:avLst/>
          </a:prstGeom>
          <a:noFill/>
          <a:ln>
            <a:noFill/>
          </a:ln>
        </p:spPr>
      </p:pic>
      <p:sp>
        <p:nvSpPr>
          <p:cNvPr id="76" name="Google Shape;76;p26"/>
          <p:cNvSpPr txBox="1"/>
          <p:nvPr/>
        </p:nvSpPr>
        <p:spPr>
          <a:xfrm>
            <a:off x="8753371" y="6523348"/>
            <a:ext cx="3801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1A2"/>
              </a:buClr>
              <a:buSzPts val="900"/>
              <a:buFont typeface="Arial"/>
              <a:buNone/>
            </a:pPr>
            <a:fld id="{00000000-1234-1234-1234-123412341234}" type="slidenum">
              <a:rPr lang="it-IT" sz="900" b="0">
                <a:solidFill>
                  <a:srgbClr val="0031A2"/>
                </a:solidFill>
                <a:latin typeface="Arial"/>
                <a:ea typeface="Arial"/>
                <a:cs typeface="Arial"/>
                <a:sym typeface="Arial"/>
              </a:rPr>
              <a:pPr marL="0" marR="0" lvl="0" indent="0" algn="ctr" rtl="0">
                <a:lnSpc>
                  <a:spcPct val="100000"/>
                </a:lnSpc>
                <a:spcBef>
                  <a:spcPts val="0"/>
                </a:spcBef>
                <a:spcAft>
                  <a:spcPts val="0"/>
                </a:spcAft>
                <a:buClr>
                  <a:srgbClr val="0031A2"/>
                </a:buClr>
                <a:buSzPts val="900"/>
                <a:buFont typeface="Arial"/>
                <a:buNone/>
              </a:pPr>
              <a:t>‹N›</a:t>
            </a:fld>
            <a:endParaRPr sz="900" b="0">
              <a:solidFill>
                <a:srgbClr val="0031A2"/>
              </a:solidFill>
              <a:latin typeface="Arial"/>
              <a:ea typeface="Arial"/>
              <a:cs typeface="Arial"/>
              <a:sym typeface="Arial"/>
            </a:endParaRPr>
          </a:p>
        </p:txBody>
      </p:sp>
      <p:sp>
        <p:nvSpPr>
          <p:cNvPr id="77" name="Google Shape;77;p26"/>
          <p:cNvSpPr/>
          <p:nvPr/>
        </p:nvSpPr>
        <p:spPr>
          <a:xfrm>
            <a:off x="-1505834" y="3394582"/>
            <a:ext cx="2517825" cy="1062126"/>
          </a:xfrm>
          <a:prstGeom prst="rect">
            <a:avLst/>
          </a:prstGeom>
          <a:solidFill>
            <a:srgbClr val="82BC00">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8" name="Google Shape;78;p26"/>
          <p:cNvSpPr/>
          <p:nvPr/>
        </p:nvSpPr>
        <p:spPr>
          <a:xfrm>
            <a:off x="1011991" y="3394582"/>
            <a:ext cx="9141087" cy="10621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26"/>
          <p:cNvSpPr txBox="1">
            <a:spLocks noGrp="1"/>
          </p:cNvSpPr>
          <p:nvPr>
            <p:ph type="body" idx="1"/>
          </p:nvPr>
        </p:nvSpPr>
        <p:spPr>
          <a:xfrm>
            <a:off x="1459468" y="3506469"/>
            <a:ext cx="6997238" cy="7664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82BC00"/>
              </a:buClr>
              <a:buSzPts val="4400"/>
              <a:buFont typeface="Arial"/>
              <a:buNone/>
              <a:defRPr sz="4400" b="1" i="0" u="none" strike="noStrike" cap="none">
                <a:solidFill>
                  <a:srgbClr val="82BC0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ingraziamenti 1">
  <p:cSld name="Ringraziamenti 1">
    <p:spTree>
      <p:nvGrpSpPr>
        <p:cNvPr id="1" name="Shape 80"/>
        <p:cNvGrpSpPr/>
        <p:nvPr/>
      </p:nvGrpSpPr>
      <p:grpSpPr>
        <a:xfrm>
          <a:off x="0" y="0"/>
          <a:ext cx="0" cy="0"/>
          <a:chOff x="0" y="0"/>
          <a:chExt cx="0" cy="0"/>
        </a:xfrm>
      </p:grpSpPr>
      <p:pic>
        <p:nvPicPr>
          <p:cNvPr id="81" name="Google Shape;81;p27" descr="D:\INFOCAMERE\lavoro\presentaz. Unioncamere - Andrea Pappaianni_20-11-2015_DAFAREEEEEEEEEEEEEEEEEEE_ENTRO IL 3 DICEMBRE\babyhand.jpg"/>
          <p:cNvPicPr preferRelativeResize="0"/>
          <p:nvPr/>
        </p:nvPicPr>
        <p:blipFill rotWithShape="1">
          <a:blip r:embed="rId2">
            <a:alphaModFix/>
          </a:blip>
          <a:srcRect l="17080" t="31180" r="20836" b="13243"/>
          <a:stretch/>
        </p:blipFill>
        <p:spPr>
          <a:xfrm>
            <a:off x="0" y="1"/>
            <a:ext cx="9144001" cy="4853530"/>
          </a:xfrm>
          <a:prstGeom prst="rect">
            <a:avLst/>
          </a:prstGeom>
          <a:noFill/>
          <a:ln>
            <a:noFill/>
          </a:ln>
        </p:spPr>
      </p:pic>
      <p:sp>
        <p:nvSpPr>
          <p:cNvPr id="82" name="Google Shape;82;p27"/>
          <p:cNvSpPr/>
          <p:nvPr/>
        </p:nvSpPr>
        <p:spPr>
          <a:xfrm>
            <a:off x="0" y="-22604"/>
            <a:ext cx="9144000" cy="4876135"/>
          </a:xfrm>
          <a:prstGeom prst="rect">
            <a:avLst/>
          </a:prstGeom>
          <a:solidFill>
            <a:srgbClr val="82BC2E">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3" name="Google Shape;83;p27"/>
          <p:cNvPicPr preferRelativeResize="0"/>
          <p:nvPr/>
        </p:nvPicPr>
        <p:blipFill rotWithShape="1">
          <a:blip r:embed="rId3">
            <a:alphaModFix/>
          </a:blip>
          <a:srcRect/>
          <a:stretch/>
        </p:blipFill>
        <p:spPr>
          <a:xfrm>
            <a:off x="2774950" y="1332364"/>
            <a:ext cx="3594100" cy="2159000"/>
          </a:xfrm>
          <a:prstGeom prst="rect">
            <a:avLst/>
          </a:prstGeom>
          <a:noFill/>
          <a:ln>
            <a:noFill/>
          </a:ln>
        </p:spPr>
      </p:pic>
      <p:grpSp>
        <p:nvGrpSpPr>
          <p:cNvPr id="84" name="Google Shape;84;p27"/>
          <p:cNvGrpSpPr/>
          <p:nvPr/>
        </p:nvGrpSpPr>
        <p:grpSpPr>
          <a:xfrm>
            <a:off x="6279889" y="5793946"/>
            <a:ext cx="2326447" cy="863999"/>
            <a:chOff x="5867916" y="5037578"/>
            <a:chExt cx="2785475" cy="1034474"/>
          </a:xfrm>
        </p:grpSpPr>
        <p:pic>
          <p:nvPicPr>
            <p:cNvPr id="85" name="Google Shape;85;p27"/>
            <p:cNvPicPr preferRelativeResize="0"/>
            <p:nvPr/>
          </p:nvPicPr>
          <p:blipFill rotWithShape="1">
            <a:blip r:embed="rId4">
              <a:alphaModFix/>
            </a:blip>
            <a:srcRect/>
            <a:stretch/>
          </p:blipFill>
          <p:spPr>
            <a:xfrm>
              <a:off x="6491687" y="5324416"/>
              <a:ext cx="434189" cy="434189"/>
            </a:xfrm>
            <a:prstGeom prst="rect">
              <a:avLst/>
            </a:prstGeom>
            <a:noFill/>
            <a:ln>
              <a:noFill/>
            </a:ln>
          </p:spPr>
        </p:pic>
        <p:pic>
          <p:nvPicPr>
            <p:cNvPr id="86" name="Google Shape;86;p27"/>
            <p:cNvPicPr preferRelativeResize="0"/>
            <p:nvPr/>
          </p:nvPicPr>
          <p:blipFill rotWithShape="1">
            <a:blip r:embed="rId5">
              <a:alphaModFix/>
            </a:blip>
            <a:srcRect/>
            <a:stretch/>
          </p:blipFill>
          <p:spPr>
            <a:xfrm>
              <a:off x="7169604" y="5383374"/>
              <a:ext cx="334503" cy="334503"/>
            </a:xfrm>
            <a:prstGeom prst="rect">
              <a:avLst/>
            </a:prstGeom>
            <a:noFill/>
            <a:ln>
              <a:noFill/>
            </a:ln>
          </p:spPr>
        </p:pic>
        <p:pic>
          <p:nvPicPr>
            <p:cNvPr id="87" name="Google Shape;87;p27" descr="d:\Desktop\Twitter_logo_blue.png"/>
            <p:cNvPicPr preferRelativeResize="0"/>
            <p:nvPr/>
          </p:nvPicPr>
          <p:blipFill rotWithShape="1">
            <a:blip r:embed="rId6">
              <a:alphaModFix/>
            </a:blip>
            <a:srcRect/>
            <a:stretch/>
          </p:blipFill>
          <p:spPr>
            <a:xfrm>
              <a:off x="5867916" y="5383374"/>
              <a:ext cx="411451" cy="334503"/>
            </a:xfrm>
            <a:prstGeom prst="rect">
              <a:avLst/>
            </a:prstGeom>
            <a:noFill/>
            <a:ln>
              <a:noFill/>
            </a:ln>
          </p:spPr>
        </p:pic>
        <p:pic>
          <p:nvPicPr>
            <p:cNvPr id="88" name="Google Shape;88;p27" descr="D:\Desktop\index3.png"/>
            <p:cNvPicPr preferRelativeResize="0"/>
            <p:nvPr/>
          </p:nvPicPr>
          <p:blipFill rotWithShape="1">
            <a:blip r:embed="rId7">
              <a:alphaModFix/>
            </a:blip>
            <a:srcRect/>
            <a:stretch/>
          </p:blipFill>
          <p:spPr>
            <a:xfrm>
              <a:off x="7618917" y="5037578"/>
              <a:ext cx="1034474" cy="1034474"/>
            </a:xfrm>
            <a:prstGeom prst="rect">
              <a:avLst/>
            </a:prstGeom>
            <a:noFill/>
            <a:ln>
              <a:noFill/>
            </a:ln>
          </p:spPr>
        </p:pic>
      </p:grpSp>
      <p:sp>
        <p:nvSpPr>
          <p:cNvPr id="89" name="Google Shape;89;p27"/>
          <p:cNvSpPr txBox="1">
            <a:spLocks noGrp="1"/>
          </p:cNvSpPr>
          <p:nvPr>
            <p:ph type="body" idx="1"/>
          </p:nvPr>
        </p:nvSpPr>
        <p:spPr>
          <a:xfrm>
            <a:off x="938213" y="5148495"/>
            <a:ext cx="4811712" cy="635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60"/>
              </a:spcBef>
              <a:spcAft>
                <a:spcPts val="0"/>
              </a:spcAft>
              <a:buClr>
                <a:srgbClr val="82BC2E"/>
              </a:buClr>
              <a:buSzPts val="3300"/>
              <a:buFont typeface="Arial"/>
              <a:buNone/>
              <a:defRPr sz="33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27"/>
          <p:cNvSpPr txBox="1">
            <a:spLocks noGrp="1"/>
          </p:cNvSpPr>
          <p:nvPr>
            <p:ph type="body" idx="2"/>
          </p:nvPr>
        </p:nvSpPr>
        <p:spPr>
          <a:xfrm>
            <a:off x="941383" y="5782606"/>
            <a:ext cx="3843337" cy="30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360"/>
              </a:spcBef>
              <a:spcAft>
                <a:spcPts val="0"/>
              </a:spcAft>
              <a:buClr>
                <a:srgbClr val="5B6770"/>
              </a:buClr>
              <a:buSzPts val="1800"/>
              <a:buFont typeface="Arial"/>
              <a:buNone/>
              <a:defRPr sz="18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27"/>
          <p:cNvSpPr txBox="1">
            <a:spLocks noGrp="1"/>
          </p:cNvSpPr>
          <p:nvPr>
            <p:ph type="body" idx="3"/>
          </p:nvPr>
        </p:nvSpPr>
        <p:spPr>
          <a:xfrm>
            <a:off x="938213" y="6082447"/>
            <a:ext cx="3846507" cy="31370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ingraziamenti 2">
  <p:cSld name="Ringraziamenti 2">
    <p:spTree>
      <p:nvGrpSpPr>
        <p:cNvPr id="1" name="Shape 92"/>
        <p:cNvGrpSpPr/>
        <p:nvPr/>
      </p:nvGrpSpPr>
      <p:grpSpPr>
        <a:xfrm>
          <a:off x="0" y="0"/>
          <a:ext cx="0" cy="0"/>
          <a:chOff x="0" y="0"/>
          <a:chExt cx="0" cy="0"/>
        </a:xfrm>
      </p:grpSpPr>
      <p:pic>
        <p:nvPicPr>
          <p:cNvPr id="93" name="Google Shape;93;p28" descr="001.png"/>
          <p:cNvPicPr preferRelativeResize="0"/>
          <p:nvPr/>
        </p:nvPicPr>
        <p:blipFill rotWithShape="1">
          <a:blip r:embed="rId2">
            <a:alphaModFix/>
          </a:blip>
          <a:srcRect t="19824" r="2038" b="30335"/>
          <a:stretch/>
        </p:blipFill>
        <p:spPr>
          <a:xfrm>
            <a:off x="0" y="-71120"/>
            <a:ext cx="9144000" cy="3489143"/>
          </a:xfrm>
          <a:prstGeom prst="rect">
            <a:avLst/>
          </a:prstGeom>
          <a:noFill/>
          <a:ln>
            <a:noFill/>
          </a:ln>
        </p:spPr>
      </p:pic>
      <p:cxnSp>
        <p:nvCxnSpPr>
          <p:cNvPr id="94" name="Google Shape;94;p28"/>
          <p:cNvCxnSpPr/>
          <p:nvPr/>
        </p:nvCxnSpPr>
        <p:spPr>
          <a:xfrm>
            <a:off x="0" y="3418023"/>
            <a:ext cx="9144000" cy="0"/>
          </a:xfrm>
          <a:prstGeom prst="straightConnector1">
            <a:avLst/>
          </a:prstGeom>
          <a:noFill/>
          <a:ln w="76200" cap="flat" cmpd="sng">
            <a:solidFill>
              <a:srgbClr val="82BC2E"/>
            </a:solidFill>
            <a:prstDash val="solid"/>
            <a:round/>
            <a:headEnd type="none" w="sm" len="sm"/>
            <a:tailEnd type="none" w="sm" len="sm"/>
          </a:ln>
        </p:spPr>
      </p:cxnSp>
      <p:sp>
        <p:nvSpPr>
          <p:cNvPr id="95" name="Google Shape;95;p28"/>
          <p:cNvSpPr/>
          <p:nvPr/>
        </p:nvSpPr>
        <p:spPr>
          <a:xfrm>
            <a:off x="587983" y="-1583621"/>
            <a:ext cx="12031857" cy="12031857"/>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6" name="Google Shape;96;p28"/>
          <p:cNvSpPr/>
          <p:nvPr/>
        </p:nvSpPr>
        <p:spPr>
          <a:xfrm>
            <a:off x="7389452" y="-1400239"/>
            <a:ext cx="2831243" cy="2831243"/>
          </a:xfrm>
          <a:prstGeom prst="ellipse">
            <a:avLst/>
          </a:prstGeom>
          <a:solidFill>
            <a:srgbClr val="82BC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7" name="Google Shape;97;p28"/>
          <p:cNvPicPr preferRelativeResize="0"/>
          <p:nvPr/>
        </p:nvPicPr>
        <p:blipFill rotWithShape="1">
          <a:blip r:embed="rId3">
            <a:alphaModFix/>
          </a:blip>
          <a:srcRect/>
          <a:stretch/>
        </p:blipFill>
        <p:spPr>
          <a:xfrm>
            <a:off x="7852838" y="236151"/>
            <a:ext cx="1080000" cy="648765"/>
          </a:xfrm>
          <a:prstGeom prst="rect">
            <a:avLst/>
          </a:prstGeom>
          <a:noFill/>
          <a:ln>
            <a:noFill/>
          </a:ln>
        </p:spPr>
      </p:pic>
      <p:grpSp>
        <p:nvGrpSpPr>
          <p:cNvPr id="98" name="Google Shape;98;p28"/>
          <p:cNvGrpSpPr/>
          <p:nvPr/>
        </p:nvGrpSpPr>
        <p:grpSpPr>
          <a:xfrm>
            <a:off x="6279889" y="5625730"/>
            <a:ext cx="2326447" cy="863999"/>
            <a:chOff x="5867916" y="5037578"/>
            <a:chExt cx="2785475" cy="1034474"/>
          </a:xfrm>
        </p:grpSpPr>
        <p:pic>
          <p:nvPicPr>
            <p:cNvPr id="99" name="Google Shape;99;p28"/>
            <p:cNvPicPr preferRelativeResize="0"/>
            <p:nvPr/>
          </p:nvPicPr>
          <p:blipFill rotWithShape="1">
            <a:blip r:embed="rId4">
              <a:alphaModFix/>
            </a:blip>
            <a:srcRect/>
            <a:stretch/>
          </p:blipFill>
          <p:spPr>
            <a:xfrm>
              <a:off x="6491687" y="5324416"/>
              <a:ext cx="434189" cy="434189"/>
            </a:xfrm>
            <a:prstGeom prst="rect">
              <a:avLst/>
            </a:prstGeom>
            <a:noFill/>
            <a:ln>
              <a:noFill/>
            </a:ln>
          </p:spPr>
        </p:pic>
        <p:pic>
          <p:nvPicPr>
            <p:cNvPr id="100" name="Google Shape;100;p28"/>
            <p:cNvPicPr preferRelativeResize="0"/>
            <p:nvPr/>
          </p:nvPicPr>
          <p:blipFill rotWithShape="1">
            <a:blip r:embed="rId5">
              <a:alphaModFix/>
            </a:blip>
            <a:srcRect/>
            <a:stretch/>
          </p:blipFill>
          <p:spPr>
            <a:xfrm>
              <a:off x="7169604" y="5383374"/>
              <a:ext cx="334503" cy="334503"/>
            </a:xfrm>
            <a:prstGeom prst="rect">
              <a:avLst/>
            </a:prstGeom>
            <a:noFill/>
            <a:ln>
              <a:noFill/>
            </a:ln>
          </p:spPr>
        </p:pic>
        <p:pic>
          <p:nvPicPr>
            <p:cNvPr id="101" name="Google Shape;101;p28" descr="d:\Desktop\Twitter_logo_blue.png"/>
            <p:cNvPicPr preferRelativeResize="0"/>
            <p:nvPr/>
          </p:nvPicPr>
          <p:blipFill rotWithShape="1">
            <a:blip r:embed="rId6">
              <a:alphaModFix/>
            </a:blip>
            <a:srcRect/>
            <a:stretch/>
          </p:blipFill>
          <p:spPr>
            <a:xfrm>
              <a:off x="5867916" y="5383374"/>
              <a:ext cx="411451" cy="334503"/>
            </a:xfrm>
            <a:prstGeom prst="rect">
              <a:avLst/>
            </a:prstGeom>
            <a:noFill/>
            <a:ln>
              <a:noFill/>
            </a:ln>
          </p:spPr>
        </p:pic>
        <p:pic>
          <p:nvPicPr>
            <p:cNvPr id="102" name="Google Shape;102;p28" descr="D:\Desktop\index3.png"/>
            <p:cNvPicPr preferRelativeResize="0"/>
            <p:nvPr/>
          </p:nvPicPr>
          <p:blipFill rotWithShape="1">
            <a:blip r:embed="rId7">
              <a:alphaModFix/>
            </a:blip>
            <a:srcRect/>
            <a:stretch/>
          </p:blipFill>
          <p:spPr>
            <a:xfrm>
              <a:off x="7618917" y="5037578"/>
              <a:ext cx="1034474" cy="1034474"/>
            </a:xfrm>
            <a:prstGeom prst="rect">
              <a:avLst/>
            </a:prstGeom>
            <a:noFill/>
            <a:ln>
              <a:noFill/>
            </a:ln>
          </p:spPr>
        </p:pic>
      </p:grpSp>
      <p:sp>
        <p:nvSpPr>
          <p:cNvPr id="103" name="Google Shape;103;p28"/>
          <p:cNvSpPr txBox="1">
            <a:spLocks noGrp="1"/>
          </p:cNvSpPr>
          <p:nvPr>
            <p:ph type="body" idx="1"/>
          </p:nvPr>
        </p:nvSpPr>
        <p:spPr>
          <a:xfrm>
            <a:off x="1107393" y="3925020"/>
            <a:ext cx="5911850" cy="6413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rgbClr val="82BC2E"/>
              </a:buClr>
              <a:buSzPts val="4000"/>
              <a:buFont typeface="Arial"/>
              <a:buNone/>
              <a:defRPr sz="40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28"/>
          <p:cNvSpPr txBox="1">
            <a:spLocks noGrp="1"/>
          </p:cNvSpPr>
          <p:nvPr>
            <p:ph type="body" idx="2"/>
          </p:nvPr>
        </p:nvSpPr>
        <p:spPr>
          <a:xfrm>
            <a:off x="1141413" y="4719776"/>
            <a:ext cx="5138737" cy="3288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28"/>
          <p:cNvSpPr txBox="1">
            <a:spLocks noGrp="1"/>
          </p:cNvSpPr>
          <p:nvPr>
            <p:ph type="body" idx="3"/>
          </p:nvPr>
        </p:nvSpPr>
        <p:spPr>
          <a:xfrm>
            <a:off x="1141413" y="5076111"/>
            <a:ext cx="4529137" cy="3621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ingraziamenti 3">
  <p:cSld name="Ringraziamenti 3">
    <p:spTree>
      <p:nvGrpSpPr>
        <p:cNvPr id="1" name="Shape 106"/>
        <p:cNvGrpSpPr/>
        <p:nvPr/>
      </p:nvGrpSpPr>
      <p:grpSpPr>
        <a:xfrm>
          <a:off x="0" y="0"/>
          <a:ext cx="0" cy="0"/>
          <a:chOff x="0" y="0"/>
          <a:chExt cx="0" cy="0"/>
        </a:xfrm>
      </p:grpSpPr>
      <p:pic>
        <p:nvPicPr>
          <p:cNvPr id="107" name="Google Shape;107;p29" descr="001.png"/>
          <p:cNvPicPr preferRelativeResize="0"/>
          <p:nvPr/>
        </p:nvPicPr>
        <p:blipFill rotWithShape="1">
          <a:blip r:embed="rId2">
            <a:alphaModFix/>
          </a:blip>
          <a:srcRect t="19824" r="2038" b="30335"/>
          <a:stretch/>
        </p:blipFill>
        <p:spPr>
          <a:xfrm>
            <a:off x="0" y="-71120"/>
            <a:ext cx="9144000" cy="3489143"/>
          </a:xfrm>
          <a:prstGeom prst="rect">
            <a:avLst/>
          </a:prstGeom>
          <a:noFill/>
          <a:ln>
            <a:noFill/>
          </a:ln>
        </p:spPr>
      </p:pic>
      <p:cxnSp>
        <p:nvCxnSpPr>
          <p:cNvPr id="108" name="Google Shape;108;p29"/>
          <p:cNvCxnSpPr/>
          <p:nvPr/>
        </p:nvCxnSpPr>
        <p:spPr>
          <a:xfrm>
            <a:off x="0" y="3418023"/>
            <a:ext cx="9144000" cy="0"/>
          </a:xfrm>
          <a:prstGeom prst="straightConnector1">
            <a:avLst/>
          </a:prstGeom>
          <a:noFill/>
          <a:ln w="76200" cap="flat" cmpd="sng">
            <a:solidFill>
              <a:srgbClr val="82BC2E"/>
            </a:solidFill>
            <a:prstDash val="solid"/>
            <a:round/>
            <a:headEnd type="none" w="sm" len="sm"/>
            <a:tailEnd type="none" w="sm" len="sm"/>
          </a:ln>
        </p:spPr>
      </p:cxnSp>
      <p:sp>
        <p:nvSpPr>
          <p:cNvPr id="109" name="Google Shape;109;p29"/>
          <p:cNvSpPr/>
          <p:nvPr/>
        </p:nvSpPr>
        <p:spPr>
          <a:xfrm>
            <a:off x="587983" y="-1583621"/>
            <a:ext cx="12031857" cy="12031857"/>
          </a:xfrm>
          <a:prstGeom prst="ellipse">
            <a:avLst/>
          </a:prstGeom>
          <a:noFill/>
          <a:ln w="76200" cap="flat" cmpd="sng">
            <a:solidFill>
              <a:srgbClr val="82B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0" name="Google Shape;110;p29"/>
          <p:cNvGrpSpPr/>
          <p:nvPr/>
        </p:nvGrpSpPr>
        <p:grpSpPr>
          <a:xfrm>
            <a:off x="6279889" y="5625730"/>
            <a:ext cx="2326447" cy="863999"/>
            <a:chOff x="5867916" y="5037578"/>
            <a:chExt cx="2785475" cy="1034474"/>
          </a:xfrm>
        </p:grpSpPr>
        <p:pic>
          <p:nvPicPr>
            <p:cNvPr id="111" name="Google Shape;111;p29"/>
            <p:cNvPicPr preferRelativeResize="0"/>
            <p:nvPr/>
          </p:nvPicPr>
          <p:blipFill rotWithShape="1">
            <a:blip r:embed="rId3">
              <a:alphaModFix/>
            </a:blip>
            <a:srcRect/>
            <a:stretch/>
          </p:blipFill>
          <p:spPr>
            <a:xfrm>
              <a:off x="6491687" y="5324416"/>
              <a:ext cx="434189" cy="434189"/>
            </a:xfrm>
            <a:prstGeom prst="rect">
              <a:avLst/>
            </a:prstGeom>
            <a:noFill/>
            <a:ln>
              <a:noFill/>
            </a:ln>
          </p:spPr>
        </p:pic>
        <p:pic>
          <p:nvPicPr>
            <p:cNvPr id="112" name="Google Shape;112;p29"/>
            <p:cNvPicPr preferRelativeResize="0"/>
            <p:nvPr/>
          </p:nvPicPr>
          <p:blipFill rotWithShape="1">
            <a:blip r:embed="rId4">
              <a:alphaModFix/>
            </a:blip>
            <a:srcRect/>
            <a:stretch/>
          </p:blipFill>
          <p:spPr>
            <a:xfrm>
              <a:off x="7169604" y="5383374"/>
              <a:ext cx="334503" cy="334503"/>
            </a:xfrm>
            <a:prstGeom prst="rect">
              <a:avLst/>
            </a:prstGeom>
            <a:noFill/>
            <a:ln>
              <a:noFill/>
            </a:ln>
          </p:spPr>
        </p:pic>
        <p:pic>
          <p:nvPicPr>
            <p:cNvPr id="113" name="Google Shape;113;p29" descr="d:\Desktop\Twitter_logo_blue.png"/>
            <p:cNvPicPr preferRelativeResize="0"/>
            <p:nvPr/>
          </p:nvPicPr>
          <p:blipFill rotWithShape="1">
            <a:blip r:embed="rId5">
              <a:alphaModFix/>
            </a:blip>
            <a:srcRect/>
            <a:stretch/>
          </p:blipFill>
          <p:spPr>
            <a:xfrm>
              <a:off x="5867916" y="5383374"/>
              <a:ext cx="411451" cy="334503"/>
            </a:xfrm>
            <a:prstGeom prst="rect">
              <a:avLst/>
            </a:prstGeom>
            <a:noFill/>
            <a:ln>
              <a:noFill/>
            </a:ln>
          </p:spPr>
        </p:pic>
        <p:pic>
          <p:nvPicPr>
            <p:cNvPr id="114" name="Google Shape;114;p29" descr="D:\Desktop\index3.png"/>
            <p:cNvPicPr preferRelativeResize="0"/>
            <p:nvPr/>
          </p:nvPicPr>
          <p:blipFill rotWithShape="1">
            <a:blip r:embed="rId6">
              <a:alphaModFix/>
            </a:blip>
            <a:srcRect/>
            <a:stretch/>
          </p:blipFill>
          <p:spPr>
            <a:xfrm>
              <a:off x="7618917" y="5037578"/>
              <a:ext cx="1034474" cy="1034474"/>
            </a:xfrm>
            <a:prstGeom prst="rect">
              <a:avLst/>
            </a:prstGeom>
            <a:noFill/>
            <a:ln>
              <a:noFill/>
            </a:ln>
          </p:spPr>
        </p:pic>
      </p:grpSp>
      <p:sp>
        <p:nvSpPr>
          <p:cNvPr id="115" name="Google Shape;115;p29"/>
          <p:cNvSpPr txBox="1">
            <a:spLocks noGrp="1"/>
          </p:cNvSpPr>
          <p:nvPr>
            <p:ph type="body" idx="1"/>
          </p:nvPr>
        </p:nvSpPr>
        <p:spPr>
          <a:xfrm>
            <a:off x="1107393" y="3925020"/>
            <a:ext cx="5911850" cy="6413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800"/>
              </a:spcBef>
              <a:spcAft>
                <a:spcPts val="0"/>
              </a:spcAft>
              <a:buClr>
                <a:srgbClr val="82BC2E"/>
              </a:buClr>
              <a:buSzPts val="4000"/>
              <a:buFont typeface="Arial"/>
              <a:buNone/>
              <a:defRPr sz="4000" b="1" i="0" u="none" strike="noStrike" cap="none">
                <a:solidFill>
                  <a:srgbClr val="82BC2E"/>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29"/>
          <p:cNvSpPr txBox="1">
            <a:spLocks noGrp="1"/>
          </p:cNvSpPr>
          <p:nvPr>
            <p:ph type="body" idx="2"/>
          </p:nvPr>
        </p:nvSpPr>
        <p:spPr>
          <a:xfrm>
            <a:off x="1141413" y="4719776"/>
            <a:ext cx="5138737" cy="32889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29"/>
          <p:cNvSpPr txBox="1">
            <a:spLocks noGrp="1"/>
          </p:cNvSpPr>
          <p:nvPr>
            <p:ph type="body" idx="3"/>
          </p:nvPr>
        </p:nvSpPr>
        <p:spPr>
          <a:xfrm>
            <a:off x="1141413" y="5076111"/>
            <a:ext cx="4529137" cy="3621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80"/>
              </a:spcBef>
              <a:spcAft>
                <a:spcPts val="0"/>
              </a:spcAft>
              <a:buClr>
                <a:srgbClr val="5B6770"/>
              </a:buClr>
              <a:buSzPts val="2400"/>
              <a:buFont typeface="Arial"/>
              <a:buNone/>
              <a:defRPr sz="2400" b="0" i="0" u="none" strike="noStrike" cap="none">
                <a:solidFill>
                  <a:srgbClr val="5B6770"/>
                </a:solidFill>
                <a:latin typeface="Arial"/>
                <a:ea typeface="Arial"/>
                <a:cs typeface="Arial"/>
                <a:sym typeface="Arial"/>
              </a:defRPr>
            </a:lvl1pPr>
            <a:lvl2pPr marL="914400" marR="0" lvl="1"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2pPr>
            <a:lvl3pPr marL="1371600" marR="0" lvl="2"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3pPr>
            <a:lvl4pPr marL="1828800" marR="0" lvl="3"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4pPr>
            <a:lvl5pPr marL="2286000" marR="0" lvl="4" indent="-228600" algn="l" rtl="0">
              <a:lnSpc>
                <a:spcPct val="100000"/>
              </a:lnSpc>
              <a:spcBef>
                <a:spcPts val="320"/>
              </a:spcBef>
              <a:spcAft>
                <a:spcPts val="0"/>
              </a:spcAft>
              <a:buClr>
                <a:srgbClr val="4C5966"/>
              </a:buClr>
              <a:buSzPts val="1600"/>
              <a:buFont typeface="Arial"/>
              <a:buNone/>
              <a:defRPr sz="1600" b="0" i="0" u="none" strike="noStrike" cap="none">
                <a:solidFill>
                  <a:srgbClr val="4C596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118" name="Google Shape;118;p29"/>
          <p:cNvGrpSpPr/>
          <p:nvPr/>
        </p:nvGrpSpPr>
        <p:grpSpPr>
          <a:xfrm>
            <a:off x="7389452" y="-1400239"/>
            <a:ext cx="2831243" cy="2831243"/>
            <a:chOff x="7389452" y="-1403293"/>
            <a:chExt cx="2831243" cy="2831243"/>
          </a:xfrm>
        </p:grpSpPr>
        <p:sp>
          <p:nvSpPr>
            <p:cNvPr id="119" name="Google Shape;119;p29"/>
            <p:cNvSpPr/>
            <p:nvPr/>
          </p:nvSpPr>
          <p:spPr>
            <a:xfrm>
              <a:off x="7389452" y="-1403293"/>
              <a:ext cx="2831243" cy="283124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0" name="Google Shape;120;p29"/>
            <p:cNvPicPr preferRelativeResize="0"/>
            <p:nvPr/>
          </p:nvPicPr>
          <p:blipFill rotWithShape="1">
            <a:blip r:embed="rId7">
              <a:alphaModFix/>
            </a:blip>
            <a:srcRect/>
            <a:stretch/>
          </p:blipFill>
          <p:spPr>
            <a:xfrm>
              <a:off x="7863786" y="238407"/>
              <a:ext cx="1081399" cy="778315"/>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61" r:id="rId2"/>
    <p:sldLayoutId id="2147483654" r:id="rId3"/>
    <p:sldLayoutId id="2147483655"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6.emf"/><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mailto:procedura.rinnovo@dl.camcom.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mailto:rinnovoconsigli@infocamere.i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ase1cdc_input_output_dettagli.xls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32;p1"/>
          <p:cNvSpPr txBox="1"/>
          <p:nvPr/>
        </p:nvSpPr>
        <p:spPr>
          <a:xfrm>
            <a:off x="1917700" y="6100408"/>
            <a:ext cx="7094220" cy="61552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it-IT" b="1" dirty="0" err="1">
                <a:solidFill>
                  <a:schemeClr val="dk1"/>
                </a:solidFill>
              </a:rPr>
              <a:t>InfoCamere</a:t>
            </a:r>
            <a:r>
              <a:rPr lang="it-IT" b="1" dirty="0">
                <a:solidFill>
                  <a:schemeClr val="dk1"/>
                </a:solidFill>
              </a:rPr>
              <a:t> </a:t>
            </a:r>
            <a:r>
              <a:rPr lang="it-IT" b="1" dirty="0" err="1">
                <a:solidFill>
                  <a:schemeClr val="dk1"/>
                </a:solidFill>
              </a:rPr>
              <a:t>S.c.p.A</a:t>
            </a:r>
            <a:r>
              <a:rPr lang="it-IT" dirty="0">
                <a:solidFill>
                  <a:schemeClr val="dk1"/>
                </a:solidFill>
              </a:rPr>
              <a:t>.  </a:t>
            </a:r>
          </a:p>
          <a:p>
            <a:pPr marL="0" lvl="0" indent="0" algn="r" rtl="0">
              <a:spcBef>
                <a:spcPts val="0"/>
              </a:spcBef>
              <a:spcAft>
                <a:spcPts val="0"/>
              </a:spcAft>
              <a:buNone/>
            </a:pPr>
            <a:r>
              <a:rPr lang="it-IT" dirty="0" smtClean="0">
                <a:solidFill>
                  <a:schemeClr val="dk1"/>
                </a:solidFill>
              </a:rPr>
              <a:t>Giuseppe Lacriola –Federico Costa</a:t>
            </a:r>
            <a:endParaRPr dirty="0">
              <a:solidFill>
                <a:schemeClr val="dk1"/>
              </a:solidFill>
            </a:endParaRPr>
          </a:p>
        </p:txBody>
      </p:sp>
      <p:pic>
        <p:nvPicPr>
          <p:cNvPr id="15" name="Google Shape;127;p1"/>
          <p:cNvPicPr preferRelativeResize="0"/>
          <p:nvPr/>
        </p:nvPicPr>
        <p:blipFill rotWithShape="1">
          <a:blip r:embed="rId2">
            <a:alphaModFix/>
            <a:duotone>
              <a:prstClr val="black"/>
              <a:schemeClr val="accent1">
                <a:tint val="45000"/>
                <a:satMod val="400000"/>
              </a:schemeClr>
            </a:duotone>
            <a:extLst>
              <a:ext uri="{BEBA8EAE-BF5A-486C-A8C5-ECC9F3942E4B}">
                <a14:imgProps xmlns:a14="http://schemas.microsoft.com/office/drawing/2010/main" xmlns="">
                  <a14:imgLayer r:embed="rId3">
                    <a14:imgEffect>
                      <a14:brightnessContrast bright="-40000" contrast="-40000"/>
                    </a14:imgEffect>
                  </a14:imgLayer>
                </a14:imgProps>
              </a:ext>
            </a:extLst>
          </a:blip>
          <a:srcRect/>
          <a:stretch/>
        </p:blipFill>
        <p:spPr>
          <a:xfrm>
            <a:off x="67733" y="132658"/>
            <a:ext cx="1507067" cy="949286"/>
          </a:xfrm>
          <a:prstGeom prst="rect">
            <a:avLst/>
          </a:prstGeom>
          <a:noFill/>
          <a:ln>
            <a:noFill/>
          </a:ln>
        </p:spPr>
      </p:pic>
      <p:sp>
        <p:nvSpPr>
          <p:cNvPr id="47" name="CasellaDiTesto 46"/>
          <p:cNvSpPr txBox="1"/>
          <p:nvPr/>
        </p:nvSpPr>
        <p:spPr>
          <a:xfrm>
            <a:off x="1917700" y="5931130"/>
            <a:ext cx="7094220" cy="338554"/>
          </a:xfrm>
          <a:prstGeom prst="rect">
            <a:avLst/>
          </a:prstGeom>
          <a:noFill/>
        </p:spPr>
        <p:txBody>
          <a:bodyPr wrap="square" rtlCol="0">
            <a:spAutoFit/>
          </a:bodyPr>
          <a:lstStyle/>
          <a:p>
            <a:pPr algn="r"/>
            <a:r>
              <a:rPr lang="it-IT" sz="1600" b="1" dirty="0" smtClean="0">
                <a:solidFill>
                  <a:srgbClr val="002060"/>
                </a:solidFill>
                <a:latin typeface="+mj-lt"/>
              </a:rPr>
              <a:t>SERVIZIO DI SUPPORTO</a:t>
            </a:r>
            <a:endParaRPr lang="it-IT" sz="1600" b="1" dirty="0">
              <a:solidFill>
                <a:srgbClr val="002060"/>
              </a:solidFill>
              <a:latin typeface="+mj-lt"/>
            </a:endParaRPr>
          </a:p>
        </p:txBody>
      </p:sp>
      <p:sp>
        <p:nvSpPr>
          <p:cNvPr id="13" name="Figura a mano libera 12"/>
          <p:cNvSpPr/>
          <p:nvPr/>
        </p:nvSpPr>
        <p:spPr>
          <a:xfrm>
            <a:off x="5474038" y="1180886"/>
            <a:ext cx="3669962" cy="4572000"/>
          </a:xfrm>
          <a:custGeom>
            <a:avLst/>
            <a:gdLst/>
            <a:ahLst/>
            <a:cxnLst/>
            <a:rect l="l" t="t" r="r" b="b"/>
            <a:pathLst>
              <a:path w="3669962" h="4572000">
                <a:moveTo>
                  <a:pt x="2449095" y="2940209"/>
                </a:moveTo>
                <a:lnTo>
                  <a:pt x="2493497" y="3084819"/>
                </a:lnTo>
                <a:lnTo>
                  <a:pt x="2405156" y="3084819"/>
                </a:lnTo>
                <a:close/>
                <a:moveTo>
                  <a:pt x="629820" y="2940209"/>
                </a:moveTo>
                <a:lnTo>
                  <a:pt x="585881" y="3084819"/>
                </a:lnTo>
                <a:lnTo>
                  <a:pt x="674221" y="3084819"/>
                </a:lnTo>
                <a:close/>
                <a:moveTo>
                  <a:pt x="1960317" y="2917159"/>
                </a:moveTo>
                <a:lnTo>
                  <a:pt x="1960317" y="2998931"/>
                </a:lnTo>
                <a:lnTo>
                  <a:pt x="2012728" y="2998931"/>
                </a:lnTo>
                <a:cubicBezTo>
                  <a:pt x="2018399" y="2998931"/>
                  <a:pt x="2029375" y="2997101"/>
                  <a:pt x="2045656" y="2993443"/>
                </a:cubicBezTo>
                <a:cubicBezTo>
                  <a:pt x="2053888" y="2991796"/>
                  <a:pt x="2060611" y="2987589"/>
                  <a:pt x="2065825" y="2980820"/>
                </a:cubicBezTo>
                <a:cubicBezTo>
                  <a:pt x="2071039" y="2974052"/>
                  <a:pt x="2073645" y="2966277"/>
                  <a:pt x="2073645" y="2957496"/>
                </a:cubicBezTo>
                <a:cubicBezTo>
                  <a:pt x="2073645" y="2944508"/>
                  <a:pt x="2069529" y="2934538"/>
                  <a:pt x="2061297" y="2927586"/>
                </a:cubicBezTo>
                <a:cubicBezTo>
                  <a:pt x="2053065" y="2920635"/>
                  <a:pt x="2037607" y="2917159"/>
                  <a:pt x="2014923" y="2917159"/>
                </a:cubicBezTo>
                <a:close/>
                <a:moveTo>
                  <a:pt x="3086532" y="2835936"/>
                </a:moveTo>
                <a:lnTo>
                  <a:pt x="3086532" y="3238209"/>
                </a:lnTo>
                <a:lnTo>
                  <a:pt x="3211111" y="3238209"/>
                </a:lnTo>
                <a:lnTo>
                  <a:pt x="3211111" y="2835936"/>
                </a:lnTo>
                <a:close/>
                <a:moveTo>
                  <a:pt x="2710118" y="2835936"/>
                </a:moveTo>
                <a:lnTo>
                  <a:pt x="2710118" y="3238209"/>
                </a:lnTo>
                <a:lnTo>
                  <a:pt x="3028424" y="3238209"/>
                </a:lnTo>
                <a:lnTo>
                  <a:pt x="3028424" y="3139150"/>
                </a:lnTo>
                <a:lnTo>
                  <a:pt x="2834423" y="3139150"/>
                </a:lnTo>
                <a:lnTo>
                  <a:pt x="2834423" y="2835936"/>
                </a:lnTo>
                <a:close/>
                <a:moveTo>
                  <a:pt x="2382827" y="2835936"/>
                </a:moveTo>
                <a:lnTo>
                  <a:pt x="2231631" y="3238209"/>
                </a:lnTo>
                <a:lnTo>
                  <a:pt x="2358551" y="3238209"/>
                </a:lnTo>
                <a:lnTo>
                  <a:pt x="2378158" y="3171804"/>
                </a:lnTo>
                <a:lnTo>
                  <a:pt x="2519282" y="3171804"/>
                </a:lnTo>
                <a:lnTo>
                  <a:pt x="2539407" y="3238209"/>
                </a:lnTo>
                <a:lnTo>
                  <a:pt x="2669577" y="3238209"/>
                </a:lnTo>
                <a:lnTo>
                  <a:pt x="2518416" y="2835936"/>
                </a:lnTo>
                <a:close/>
                <a:moveTo>
                  <a:pt x="1835465" y="2835936"/>
                </a:moveTo>
                <a:lnTo>
                  <a:pt x="2042638" y="2835936"/>
                </a:lnTo>
                <a:cubicBezTo>
                  <a:pt x="2081054" y="2835936"/>
                  <a:pt x="2110415" y="2839229"/>
                  <a:pt x="2130721" y="2845815"/>
                </a:cubicBezTo>
                <a:lnTo>
                  <a:pt x="2175270" y="2879040"/>
                </a:lnTo>
                <a:lnTo>
                  <a:pt x="2175270" y="3014357"/>
                </a:lnTo>
                <a:lnTo>
                  <a:pt x="2144960" y="3044756"/>
                </a:lnTo>
                <a:cubicBezTo>
                  <a:pt x="2134344" y="3051159"/>
                  <a:pt x="2119792" y="3056464"/>
                  <a:pt x="2101304" y="3060671"/>
                </a:cubicBezTo>
                <a:cubicBezTo>
                  <a:pt x="2116111" y="3065616"/>
                  <a:pt x="2126897" y="3070560"/>
                  <a:pt x="2133662" y="3075502"/>
                </a:cubicBezTo>
                <a:cubicBezTo>
                  <a:pt x="2138233" y="3078797"/>
                  <a:pt x="2144860" y="3085847"/>
                  <a:pt x="2153544" y="3096650"/>
                </a:cubicBezTo>
                <a:cubicBezTo>
                  <a:pt x="2162227" y="3107453"/>
                  <a:pt x="2168031" y="3115785"/>
                  <a:pt x="2170955" y="3121644"/>
                </a:cubicBezTo>
                <a:lnTo>
                  <a:pt x="2175270" y="3130000"/>
                </a:lnTo>
                <a:lnTo>
                  <a:pt x="2175270" y="3238209"/>
                </a:lnTo>
                <a:lnTo>
                  <a:pt x="2090697" y="3238209"/>
                </a:lnTo>
                <a:lnTo>
                  <a:pt x="2024253" y="3115277"/>
                </a:lnTo>
                <a:cubicBezTo>
                  <a:pt x="2015838" y="3099362"/>
                  <a:pt x="2008338" y="3089026"/>
                  <a:pt x="2001752" y="3084270"/>
                </a:cubicBezTo>
                <a:cubicBezTo>
                  <a:pt x="1992788" y="3078050"/>
                  <a:pt x="1982635" y="3074940"/>
                  <a:pt x="1971294" y="3074940"/>
                </a:cubicBezTo>
                <a:lnTo>
                  <a:pt x="1960317" y="3074940"/>
                </a:lnTo>
                <a:lnTo>
                  <a:pt x="1960317" y="3238209"/>
                </a:lnTo>
                <a:lnTo>
                  <a:pt x="1835465" y="3238209"/>
                </a:lnTo>
                <a:close/>
                <a:moveTo>
                  <a:pt x="1423969" y="2835936"/>
                </a:moveTo>
                <a:lnTo>
                  <a:pt x="1757093" y="2835936"/>
                </a:lnTo>
                <a:lnTo>
                  <a:pt x="1757093" y="2921824"/>
                </a:lnTo>
                <a:lnTo>
                  <a:pt x="1548547" y="2921824"/>
                </a:lnTo>
                <a:lnTo>
                  <a:pt x="1548547" y="2985760"/>
                </a:lnTo>
                <a:lnTo>
                  <a:pt x="1742000" y="2985760"/>
                </a:lnTo>
                <a:lnTo>
                  <a:pt x="1742000" y="3067806"/>
                </a:lnTo>
                <a:lnTo>
                  <a:pt x="1548547" y="3067806"/>
                </a:lnTo>
                <a:lnTo>
                  <a:pt x="1548547" y="3147108"/>
                </a:lnTo>
                <a:lnTo>
                  <a:pt x="1763129" y="3147108"/>
                </a:lnTo>
                <a:lnTo>
                  <a:pt x="1763129" y="3238209"/>
                </a:lnTo>
                <a:lnTo>
                  <a:pt x="1423969" y="3238209"/>
                </a:lnTo>
                <a:close/>
                <a:moveTo>
                  <a:pt x="889471" y="2835936"/>
                </a:moveTo>
                <a:lnTo>
                  <a:pt x="1052946" y="2835936"/>
                </a:lnTo>
                <a:lnTo>
                  <a:pt x="1115990" y="3080703"/>
                </a:lnTo>
                <a:lnTo>
                  <a:pt x="1178584" y="2835936"/>
                </a:lnTo>
                <a:lnTo>
                  <a:pt x="1341960" y="2835936"/>
                </a:lnTo>
                <a:lnTo>
                  <a:pt x="1341960" y="3238209"/>
                </a:lnTo>
                <a:lnTo>
                  <a:pt x="1240157" y="3238209"/>
                </a:lnTo>
                <a:lnTo>
                  <a:pt x="1240157" y="2931428"/>
                </a:lnTo>
                <a:lnTo>
                  <a:pt x="1161716" y="3238209"/>
                </a:lnTo>
                <a:lnTo>
                  <a:pt x="1069569" y="3238209"/>
                </a:lnTo>
                <a:lnTo>
                  <a:pt x="991274" y="2931428"/>
                </a:lnTo>
                <a:lnTo>
                  <a:pt x="991274" y="3238209"/>
                </a:lnTo>
                <a:lnTo>
                  <a:pt x="889471" y="3238209"/>
                </a:lnTo>
                <a:close/>
                <a:moveTo>
                  <a:pt x="563551" y="2835936"/>
                </a:moveTo>
                <a:lnTo>
                  <a:pt x="699140" y="2835936"/>
                </a:lnTo>
                <a:lnTo>
                  <a:pt x="850301" y="3238209"/>
                </a:lnTo>
                <a:lnTo>
                  <a:pt x="720132" y="3238209"/>
                </a:lnTo>
                <a:lnTo>
                  <a:pt x="700006" y="3171804"/>
                </a:lnTo>
                <a:lnTo>
                  <a:pt x="558882" y="3171804"/>
                </a:lnTo>
                <a:lnTo>
                  <a:pt x="539276" y="3238209"/>
                </a:lnTo>
                <a:lnTo>
                  <a:pt x="412356" y="3238209"/>
                </a:lnTo>
                <a:close/>
                <a:moveTo>
                  <a:pt x="203332" y="2829076"/>
                </a:moveTo>
                <a:cubicBezTo>
                  <a:pt x="254004" y="2829076"/>
                  <a:pt x="293838" y="2839320"/>
                  <a:pt x="322834" y="2859809"/>
                </a:cubicBezTo>
                <a:cubicBezTo>
                  <a:pt x="351829" y="2880298"/>
                  <a:pt x="373369" y="2911762"/>
                  <a:pt x="387455" y="2954203"/>
                </a:cubicBezTo>
                <a:lnTo>
                  <a:pt x="277694" y="2978625"/>
                </a:lnTo>
                <a:cubicBezTo>
                  <a:pt x="273853" y="2966368"/>
                  <a:pt x="269828" y="2957405"/>
                  <a:pt x="265621" y="2951734"/>
                </a:cubicBezTo>
                <a:cubicBezTo>
                  <a:pt x="258669" y="2942221"/>
                  <a:pt x="250163" y="2934904"/>
                  <a:pt x="240101" y="2929782"/>
                </a:cubicBezTo>
                <a:cubicBezTo>
                  <a:pt x="230040" y="2924659"/>
                  <a:pt x="218790" y="2922098"/>
                  <a:pt x="206350" y="2922098"/>
                </a:cubicBezTo>
                <a:cubicBezTo>
                  <a:pt x="178178" y="2922098"/>
                  <a:pt x="156592" y="2933427"/>
                  <a:pt x="141591" y="2956085"/>
                </a:cubicBezTo>
                <a:cubicBezTo>
                  <a:pt x="130249" y="2972895"/>
                  <a:pt x="124578" y="2999297"/>
                  <a:pt x="124578" y="3035289"/>
                </a:cubicBezTo>
                <a:cubicBezTo>
                  <a:pt x="124578" y="3079874"/>
                  <a:pt x="131347" y="3110434"/>
                  <a:pt x="144884" y="3126969"/>
                </a:cubicBezTo>
                <a:cubicBezTo>
                  <a:pt x="158421" y="3143505"/>
                  <a:pt x="177446" y="3151773"/>
                  <a:pt x="201960" y="3151773"/>
                </a:cubicBezTo>
                <a:cubicBezTo>
                  <a:pt x="225741" y="3151773"/>
                  <a:pt x="243714" y="3145095"/>
                  <a:pt x="255879" y="3131741"/>
                </a:cubicBezTo>
                <a:cubicBezTo>
                  <a:pt x="268045" y="3118387"/>
                  <a:pt x="276871" y="3098996"/>
                  <a:pt x="282359" y="3073568"/>
                </a:cubicBezTo>
                <a:lnTo>
                  <a:pt x="391297" y="3106496"/>
                </a:lnTo>
                <a:cubicBezTo>
                  <a:pt x="383979" y="3137046"/>
                  <a:pt x="372455" y="3162566"/>
                  <a:pt x="356722" y="3183054"/>
                </a:cubicBezTo>
                <a:cubicBezTo>
                  <a:pt x="340990" y="3203543"/>
                  <a:pt x="321462" y="3219001"/>
                  <a:pt x="298137" y="3229428"/>
                </a:cubicBezTo>
                <a:cubicBezTo>
                  <a:pt x="274813" y="3239856"/>
                  <a:pt x="245132" y="3245069"/>
                  <a:pt x="209094" y="3245069"/>
                </a:cubicBezTo>
                <a:cubicBezTo>
                  <a:pt x="165373" y="3245069"/>
                  <a:pt x="129655" y="3238717"/>
                  <a:pt x="101940" y="3226011"/>
                </a:cubicBezTo>
                <a:cubicBezTo>
                  <a:pt x="74225" y="3213306"/>
                  <a:pt x="50307" y="3190957"/>
                  <a:pt x="30184" y="3158965"/>
                </a:cubicBezTo>
                <a:cubicBezTo>
                  <a:pt x="10061" y="3126973"/>
                  <a:pt x="0" y="3086022"/>
                  <a:pt x="0" y="3036112"/>
                </a:cubicBezTo>
                <a:cubicBezTo>
                  <a:pt x="0" y="2969570"/>
                  <a:pt x="17699" y="2918428"/>
                  <a:pt x="53097" y="2882687"/>
                </a:cubicBezTo>
                <a:cubicBezTo>
                  <a:pt x="88494" y="2846946"/>
                  <a:pt x="138573" y="2829076"/>
                  <a:pt x="203332" y="2829076"/>
                </a:cubicBezTo>
                <a:close/>
                <a:moveTo>
                  <a:pt x="873100" y="2246921"/>
                </a:moveTo>
                <a:cubicBezTo>
                  <a:pt x="848038" y="2246921"/>
                  <a:pt x="827915" y="2255793"/>
                  <a:pt x="812732" y="2273538"/>
                </a:cubicBezTo>
                <a:cubicBezTo>
                  <a:pt x="797548" y="2291282"/>
                  <a:pt x="789956" y="2320643"/>
                  <a:pt x="789956" y="2361621"/>
                </a:cubicBezTo>
                <a:cubicBezTo>
                  <a:pt x="789956" y="2402232"/>
                  <a:pt x="797502" y="2431410"/>
                  <a:pt x="812594" y="2449155"/>
                </a:cubicBezTo>
                <a:cubicBezTo>
                  <a:pt x="827687" y="2466900"/>
                  <a:pt x="848221" y="2475772"/>
                  <a:pt x="874198" y="2475772"/>
                </a:cubicBezTo>
                <a:cubicBezTo>
                  <a:pt x="900906" y="2475772"/>
                  <a:pt x="921578" y="2467083"/>
                  <a:pt x="936212" y="2449704"/>
                </a:cubicBezTo>
                <a:cubicBezTo>
                  <a:pt x="950847" y="2432325"/>
                  <a:pt x="958165" y="2401135"/>
                  <a:pt x="958165" y="2356133"/>
                </a:cubicBezTo>
                <a:cubicBezTo>
                  <a:pt x="958165" y="2318265"/>
                  <a:pt x="950527" y="2290596"/>
                  <a:pt x="935252" y="2273126"/>
                </a:cubicBezTo>
                <a:cubicBezTo>
                  <a:pt x="919977" y="2255656"/>
                  <a:pt x="899260" y="2246921"/>
                  <a:pt x="873100" y="2246921"/>
                </a:cubicBezTo>
                <a:close/>
                <a:moveTo>
                  <a:pt x="3086532" y="2159661"/>
                </a:moveTo>
                <a:lnTo>
                  <a:pt x="3086532" y="2561934"/>
                </a:lnTo>
                <a:lnTo>
                  <a:pt x="3211111" y="2561934"/>
                </a:lnTo>
                <a:lnTo>
                  <a:pt x="3211111" y="2159661"/>
                </a:lnTo>
                <a:close/>
                <a:moveTo>
                  <a:pt x="2710118" y="2159661"/>
                </a:moveTo>
                <a:lnTo>
                  <a:pt x="2710118" y="2561934"/>
                </a:lnTo>
                <a:lnTo>
                  <a:pt x="3028424" y="2561934"/>
                </a:lnTo>
                <a:lnTo>
                  <a:pt x="3028424" y="2462875"/>
                </a:lnTo>
                <a:lnTo>
                  <a:pt x="2834423" y="2462875"/>
                </a:lnTo>
                <a:lnTo>
                  <a:pt x="2834423" y="2159661"/>
                </a:lnTo>
                <a:close/>
                <a:moveTo>
                  <a:pt x="2029257" y="2159661"/>
                </a:moveTo>
                <a:lnTo>
                  <a:pt x="2153836" y="2159661"/>
                </a:lnTo>
                <a:lnTo>
                  <a:pt x="2153836" y="2561934"/>
                </a:lnTo>
                <a:lnTo>
                  <a:pt x="2029257" y="2561934"/>
                </a:lnTo>
                <a:close/>
                <a:moveTo>
                  <a:pt x="1148841" y="2159661"/>
                </a:moveTo>
                <a:lnTo>
                  <a:pt x="1264913" y="2159661"/>
                </a:lnTo>
                <a:lnTo>
                  <a:pt x="1416383" y="2382218"/>
                </a:lnTo>
                <a:lnTo>
                  <a:pt x="1416383" y="2159661"/>
                </a:lnTo>
                <a:lnTo>
                  <a:pt x="1533553" y="2159661"/>
                </a:lnTo>
                <a:lnTo>
                  <a:pt x="1533553" y="2561934"/>
                </a:lnTo>
                <a:lnTo>
                  <a:pt x="1416383" y="2561934"/>
                </a:lnTo>
                <a:lnTo>
                  <a:pt x="1265737" y="2341058"/>
                </a:lnTo>
                <a:lnTo>
                  <a:pt x="1265737" y="2561934"/>
                </a:lnTo>
                <a:lnTo>
                  <a:pt x="1148841" y="2561934"/>
                </a:lnTo>
                <a:close/>
                <a:moveTo>
                  <a:pt x="2444804" y="2152801"/>
                </a:moveTo>
                <a:cubicBezTo>
                  <a:pt x="2398705" y="2152801"/>
                  <a:pt x="2362026" y="2159295"/>
                  <a:pt x="2334769" y="2172284"/>
                </a:cubicBezTo>
                <a:cubicBezTo>
                  <a:pt x="2299829" y="2189114"/>
                  <a:pt x="2273303" y="2213764"/>
                  <a:pt x="2255193" y="2246235"/>
                </a:cubicBezTo>
                <a:cubicBezTo>
                  <a:pt x="2237082" y="2278706"/>
                  <a:pt x="2228027" y="2316893"/>
                  <a:pt x="2228027" y="2360798"/>
                </a:cubicBezTo>
                <a:cubicBezTo>
                  <a:pt x="2228027" y="2402507"/>
                  <a:pt x="2236305" y="2439459"/>
                  <a:pt x="2252860" y="2471656"/>
                </a:cubicBezTo>
                <a:cubicBezTo>
                  <a:pt x="2269416" y="2503852"/>
                  <a:pt x="2292740" y="2528091"/>
                  <a:pt x="2322833" y="2544372"/>
                </a:cubicBezTo>
                <a:cubicBezTo>
                  <a:pt x="2352925" y="2560654"/>
                  <a:pt x="2391845" y="2568794"/>
                  <a:pt x="2439591" y="2568794"/>
                </a:cubicBezTo>
                <a:cubicBezTo>
                  <a:pt x="2478373" y="2568794"/>
                  <a:pt x="2511895" y="2564267"/>
                  <a:pt x="2540159" y="2555211"/>
                </a:cubicBezTo>
                <a:cubicBezTo>
                  <a:pt x="2568422" y="2546156"/>
                  <a:pt x="2600939" y="2529097"/>
                  <a:pt x="2637709" y="2504035"/>
                </a:cubicBezTo>
                <a:lnTo>
                  <a:pt x="2637709" y="2332534"/>
                </a:lnTo>
                <a:lnTo>
                  <a:pt x="2445628" y="2332534"/>
                </a:lnTo>
                <a:lnTo>
                  <a:pt x="2445628" y="2416227"/>
                </a:lnTo>
                <a:lnTo>
                  <a:pt x="2528771" y="2416227"/>
                </a:lnTo>
                <a:lnTo>
                  <a:pt x="2528771" y="2454094"/>
                </a:lnTo>
                <a:cubicBezTo>
                  <a:pt x="2512490" y="2463790"/>
                  <a:pt x="2498038" y="2470650"/>
                  <a:pt x="2485416" y="2474674"/>
                </a:cubicBezTo>
                <a:cubicBezTo>
                  <a:pt x="2472793" y="2478699"/>
                  <a:pt x="2459531" y="2480711"/>
                  <a:pt x="2445628" y="2480711"/>
                </a:cubicBezTo>
                <a:cubicBezTo>
                  <a:pt x="2416358" y="2480711"/>
                  <a:pt x="2393537" y="2471382"/>
                  <a:pt x="2377164" y="2452722"/>
                </a:cubicBezTo>
                <a:cubicBezTo>
                  <a:pt x="2360792" y="2434063"/>
                  <a:pt x="2352605" y="2402964"/>
                  <a:pt x="2352605" y="2359426"/>
                </a:cubicBezTo>
                <a:cubicBezTo>
                  <a:pt x="2352605" y="2318448"/>
                  <a:pt x="2360700" y="2288493"/>
                  <a:pt x="2376890" y="2269559"/>
                </a:cubicBezTo>
                <a:cubicBezTo>
                  <a:pt x="2393080" y="2250625"/>
                  <a:pt x="2414803" y="2241158"/>
                  <a:pt x="2442060" y="2241158"/>
                </a:cubicBezTo>
                <a:cubicBezTo>
                  <a:pt x="2460354" y="2241158"/>
                  <a:pt x="2475400" y="2245183"/>
                  <a:pt x="2487199" y="2253232"/>
                </a:cubicBezTo>
                <a:cubicBezTo>
                  <a:pt x="2498998" y="2261281"/>
                  <a:pt x="2507368" y="2272898"/>
                  <a:pt x="2512307" y="2288081"/>
                </a:cubicBezTo>
                <a:lnTo>
                  <a:pt x="2632221" y="2266678"/>
                </a:lnTo>
                <a:cubicBezTo>
                  <a:pt x="2624904" y="2240701"/>
                  <a:pt x="2613973" y="2219252"/>
                  <a:pt x="2599430" y="2202331"/>
                </a:cubicBezTo>
                <a:cubicBezTo>
                  <a:pt x="2584886" y="2185409"/>
                  <a:pt x="2566593" y="2172924"/>
                  <a:pt x="2544549" y="2164875"/>
                </a:cubicBezTo>
                <a:cubicBezTo>
                  <a:pt x="2522506" y="2156826"/>
                  <a:pt x="2489257" y="2152801"/>
                  <a:pt x="2444804" y="2152801"/>
                </a:cubicBezTo>
                <a:close/>
                <a:moveTo>
                  <a:pt x="1779110" y="2152801"/>
                </a:moveTo>
                <a:cubicBezTo>
                  <a:pt x="1830514" y="2152801"/>
                  <a:pt x="1869708" y="2162359"/>
                  <a:pt x="1896691" y="2181476"/>
                </a:cubicBezTo>
                <a:cubicBezTo>
                  <a:pt x="1923674" y="2200593"/>
                  <a:pt x="1939726" y="2231006"/>
                  <a:pt x="1944849" y="2272715"/>
                </a:cubicBezTo>
                <a:lnTo>
                  <a:pt x="1827679" y="2279575"/>
                </a:lnTo>
                <a:cubicBezTo>
                  <a:pt x="1824569" y="2261464"/>
                  <a:pt x="1818029" y="2248293"/>
                  <a:pt x="1808059" y="2240061"/>
                </a:cubicBezTo>
                <a:cubicBezTo>
                  <a:pt x="1798089" y="2231829"/>
                  <a:pt x="1784323" y="2227713"/>
                  <a:pt x="1766762" y="2227713"/>
                </a:cubicBezTo>
                <a:cubicBezTo>
                  <a:pt x="1752310" y="2227713"/>
                  <a:pt x="1741425" y="2230777"/>
                  <a:pt x="1734108" y="2236905"/>
                </a:cubicBezTo>
                <a:cubicBezTo>
                  <a:pt x="1726791" y="2243034"/>
                  <a:pt x="1723132" y="2250488"/>
                  <a:pt x="1723132" y="2259269"/>
                </a:cubicBezTo>
                <a:cubicBezTo>
                  <a:pt x="1723132" y="2265672"/>
                  <a:pt x="1726150" y="2271434"/>
                  <a:pt x="1732187" y="2276556"/>
                </a:cubicBezTo>
                <a:cubicBezTo>
                  <a:pt x="1738041" y="2281861"/>
                  <a:pt x="1751944" y="2286801"/>
                  <a:pt x="1773896" y="2291374"/>
                </a:cubicBezTo>
                <a:cubicBezTo>
                  <a:pt x="1828228" y="2303082"/>
                  <a:pt x="1867147" y="2314927"/>
                  <a:pt x="1890654" y="2326909"/>
                </a:cubicBezTo>
                <a:cubicBezTo>
                  <a:pt x="1914161" y="2338891"/>
                  <a:pt x="1931266" y="2353755"/>
                  <a:pt x="1941967" y="2371499"/>
                </a:cubicBezTo>
                <a:cubicBezTo>
                  <a:pt x="1952669" y="2389244"/>
                  <a:pt x="1958020" y="2409092"/>
                  <a:pt x="1958020" y="2431045"/>
                </a:cubicBezTo>
                <a:cubicBezTo>
                  <a:pt x="1958020" y="2456838"/>
                  <a:pt x="1950885" y="2480620"/>
                  <a:pt x="1936617" y="2502389"/>
                </a:cubicBezTo>
                <a:cubicBezTo>
                  <a:pt x="1922348" y="2524158"/>
                  <a:pt x="1902408" y="2540668"/>
                  <a:pt x="1876797" y="2551919"/>
                </a:cubicBezTo>
                <a:cubicBezTo>
                  <a:pt x="1851186" y="2563169"/>
                  <a:pt x="1818898" y="2568794"/>
                  <a:pt x="1779933" y="2568794"/>
                </a:cubicBezTo>
                <a:cubicBezTo>
                  <a:pt x="1711516" y="2568794"/>
                  <a:pt x="1664135" y="2555623"/>
                  <a:pt x="1637793" y="2529280"/>
                </a:cubicBezTo>
                <a:cubicBezTo>
                  <a:pt x="1611450" y="2502938"/>
                  <a:pt x="1596541" y="2469461"/>
                  <a:pt x="1593065" y="2428849"/>
                </a:cubicBezTo>
                <a:lnTo>
                  <a:pt x="1711333" y="2421440"/>
                </a:lnTo>
                <a:cubicBezTo>
                  <a:pt x="1713894" y="2440649"/>
                  <a:pt x="1719107" y="2455283"/>
                  <a:pt x="1726974" y="2465345"/>
                </a:cubicBezTo>
                <a:cubicBezTo>
                  <a:pt x="1739779" y="2481626"/>
                  <a:pt x="1758072" y="2489767"/>
                  <a:pt x="1781854" y="2489767"/>
                </a:cubicBezTo>
                <a:cubicBezTo>
                  <a:pt x="1799599" y="2489767"/>
                  <a:pt x="1813273" y="2485605"/>
                  <a:pt x="1822877" y="2477281"/>
                </a:cubicBezTo>
                <a:cubicBezTo>
                  <a:pt x="1832481" y="2468958"/>
                  <a:pt x="1837283" y="2459308"/>
                  <a:pt x="1837283" y="2448332"/>
                </a:cubicBezTo>
                <a:cubicBezTo>
                  <a:pt x="1837283" y="2437905"/>
                  <a:pt x="1832710" y="2428575"/>
                  <a:pt x="1823563" y="2420343"/>
                </a:cubicBezTo>
                <a:cubicBezTo>
                  <a:pt x="1814416" y="2412111"/>
                  <a:pt x="1793196" y="2404336"/>
                  <a:pt x="1759902" y="2397019"/>
                </a:cubicBezTo>
                <a:cubicBezTo>
                  <a:pt x="1705387" y="2384762"/>
                  <a:pt x="1666514" y="2368481"/>
                  <a:pt x="1643281" y="2348175"/>
                </a:cubicBezTo>
                <a:cubicBezTo>
                  <a:pt x="1619865" y="2327869"/>
                  <a:pt x="1608158" y="2301984"/>
                  <a:pt x="1608158" y="2270519"/>
                </a:cubicBezTo>
                <a:cubicBezTo>
                  <a:pt x="1608158" y="2249848"/>
                  <a:pt x="1614149" y="2230320"/>
                  <a:pt x="1626131" y="2211935"/>
                </a:cubicBezTo>
                <a:cubicBezTo>
                  <a:pt x="1638113" y="2193550"/>
                  <a:pt x="1656132" y="2179098"/>
                  <a:pt x="1680188" y="2168579"/>
                </a:cubicBezTo>
                <a:cubicBezTo>
                  <a:pt x="1704244" y="2158060"/>
                  <a:pt x="1737218" y="2152801"/>
                  <a:pt x="1779110" y="2152801"/>
                </a:cubicBezTo>
                <a:close/>
                <a:moveTo>
                  <a:pt x="873374" y="2152801"/>
                </a:moveTo>
                <a:cubicBezTo>
                  <a:pt x="940329" y="2152801"/>
                  <a:pt x="991916" y="2170774"/>
                  <a:pt x="1028137" y="2206721"/>
                </a:cubicBezTo>
                <a:cubicBezTo>
                  <a:pt x="1064358" y="2242668"/>
                  <a:pt x="1082469" y="2293020"/>
                  <a:pt x="1082469" y="2357779"/>
                </a:cubicBezTo>
                <a:cubicBezTo>
                  <a:pt x="1082469" y="2404793"/>
                  <a:pt x="1074557" y="2443347"/>
                  <a:pt x="1058733" y="2473440"/>
                </a:cubicBezTo>
                <a:cubicBezTo>
                  <a:pt x="1042909" y="2503532"/>
                  <a:pt x="1020042" y="2526948"/>
                  <a:pt x="990132" y="2543686"/>
                </a:cubicBezTo>
                <a:cubicBezTo>
                  <a:pt x="960223" y="2560425"/>
                  <a:pt x="922950" y="2568794"/>
                  <a:pt x="878314" y="2568794"/>
                </a:cubicBezTo>
                <a:cubicBezTo>
                  <a:pt x="832946" y="2568794"/>
                  <a:pt x="795399" y="2561568"/>
                  <a:pt x="765672" y="2547117"/>
                </a:cubicBezTo>
                <a:cubicBezTo>
                  <a:pt x="735945" y="2532665"/>
                  <a:pt x="711843" y="2509798"/>
                  <a:pt x="693367" y="2478516"/>
                </a:cubicBezTo>
                <a:cubicBezTo>
                  <a:pt x="674890" y="2447234"/>
                  <a:pt x="665652" y="2408086"/>
                  <a:pt x="665652" y="2361072"/>
                </a:cubicBezTo>
                <a:cubicBezTo>
                  <a:pt x="665652" y="2295398"/>
                  <a:pt x="683946" y="2244268"/>
                  <a:pt x="720533" y="2207681"/>
                </a:cubicBezTo>
                <a:cubicBezTo>
                  <a:pt x="757119" y="2171094"/>
                  <a:pt x="808067" y="2152801"/>
                  <a:pt x="873374" y="2152801"/>
                </a:cubicBezTo>
                <a:close/>
                <a:moveTo>
                  <a:pt x="431932" y="2152801"/>
                </a:moveTo>
                <a:cubicBezTo>
                  <a:pt x="482604" y="2152801"/>
                  <a:pt x="522438" y="2163045"/>
                  <a:pt x="551434" y="2183534"/>
                </a:cubicBezTo>
                <a:cubicBezTo>
                  <a:pt x="580429" y="2204023"/>
                  <a:pt x="601969" y="2235487"/>
                  <a:pt x="616055" y="2277928"/>
                </a:cubicBezTo>
                <a:lnTo>
                  <a:pt x="506294" y="2302350"/>
                </a:lnTo>
                <a:cubicBezTo>
                  <a:pt x="502453" y="2290093"/>
                  <a:pt x="498428" y="2281130"/>
                  <a:pt x="494221" y="2275459"/>
                </a:cubicBezTo>
                <a:cubicBezTo>
                  <a:pt x="487269" y="2265946"/>
                  <a:pt x="478763" y="2258629"/>
                  <a:pt x="468701" y="2253506"/>
                </a:cubicBezTo>
                <a:cubicBezTo>
                  <a:pt x="458640" y="2248384"/>
                  <a:pt x="447390" y="2245823"/>
                  <a:pt x="434950" y="2245823"/>
                </a:cubicBezTo>
                <a:cubicBezTo>
                  <a:pt x="406778" y="2245823"/>
                  <a:pt x="385192" y="2257152"/>
                  <a:pt x="370191" y="2279810"/>
                </a:cubicBezTo>
                <a:cubicBezTo>
                  <a:pt x="358849" y="2296620"/>
                  <a:pt x="353178" y="2323022"/>
                  <a:pt x="353178" y="2359014"/>
                </a:cubicBezTo>
                <a:cubicBezTo>
                  <a:pt x="353178" y="2403599"/>
                  <a:pt x="359947" y="2434159"/>
                  <a:pt x="373484" y="2450694"/>
                </a:cubicBezTo>
                <a:cubicBezTo>
                  <a:pt x="387021" y="2467230"/>
                  <a:pt x="406046" y="2475498"/>
                  <a:pt x="430560" y="2475498"/>
                </a:cubicBezTo>
                <a:cubicBezTo>
                  <a:pt x="454341" y="2475498"/>
                  <a:pt x="472314" y="2468820"/>
                  <a:pt x="484480" y="2455466"/>
                </a:cubicBezTo>
                <a:cubicBezTo>
                  <a:pt x="496645" y="2442112"/>
                  <a:pt x="505471" y="2422721"/>
                  <a:pt x="510959" y="2397293"/>
                </a:cubicBezTo>
                <a:lnTo>
                  <a:pt x="619897" y="2430221"/>
                </a:lnTo>
                <a:cubicBezTo>
                  <a:pt x="612580" y="2460771"/>
                  <a:pt x="601055" y="2486291"/>
                  <a:pt x="585322" y="2506779"/>
                </a:cubicBezTo>
                <a:cubicBezTo>
                  <a:pt x="569590" y="2527268"/>
                  <a:pt x="550062" y="2542726"/>
                  <a:pt x="526737" y="2553153"/>
                </a:cubicBezTo>
                <a:cubicBezTo>
                  <a:pt x="503413" y="2563581"/>
                  <a:pt x="473732" y="2568794"/>
                  <a:pt x="437694" y="2568794"/>
                </a:cubicBezTo>
                <a:cubicBezTo>
                  <a:pt x="393973" y="2568794"/>
                  <a:pt x="358255" y="2562442"/>
                  <a:pt x="330540" y="2549736"/>
                </a:cubicBezTo>
                <a:cubicBezTo>
                  <a:pt x="302825" y="2537031"/>
                  <a:pt x="278907" y="2514682"/>
                  <a:pt x="258784" y="2482690"/>
                </a:cubicBezTo>
                <a:cubicBezTo>
                  <a:pt x="238661" y="2450698"/>
                  <a:pt x="228600" y="2409747"/>
                  <a:pt x="228600" y="2359837"/>
                </a:cubicBezTo>
                <a:cubicBezTo>
                  <a:pt x="228600" y="2293295"/>
                  <a:pt x="246299" y="2242153"/>
                  <a:pt x="281697" y="2206412"/>
                </a:cubicBezTo>
                <a:cubicBezTo>
                  <a:pt x="317094" y="2170671"/>
                  <a:pt x="367173" y="2152801"/>
                  <a:pt x="431932" y="2152801"/>
                </a:cubicBezTo>
                <a:close/>
                <a:moveTo>
                  <a:pt x="2175270" y="1600728"/>
                </a:moveTo>
                <a:lnTo>
                  <a:pt x="2183027" y="1606376"/>
                </a:lnTo>
                <a:cubicBezTo>
                  <a:pt x="2198302" y="1623846"/>
                  <a:pt x="2205940" y="1651515"/>
                  <a:pt x="2205940" y="1689383"/>
                </a:cubicBezTo>
                <a:cubicBezTo>
                  <a:pt x="2205940" y="1734385"/>
                  <a:pt x="2198623" y="1765575"/>
                  <a:pt x="2183988" y="1782954"/>
                </a:cubicBezTo>
                <a:lnTo>
                  <a:pt x="2175270" y="1789391"/>
                </a:lnTo>
                <a:close/>
                <a:moveTo>
                  <a:pt x="3025750" y="1580171"/>
                </a:moveTo>
                <a:cubicBezTo>
                  <a:pt x="3051910" y="1580171"/>
                  <a:pt x="3072627" y="1588906"/>
                  <a:pt x="3087902" y="1606376"/>
                </a:cubicBezTo>
                <a:cubicBezTo>
                  <a:pt x="3103177" y="1623846"/>
                  <a:pt x="3110815" y="1651515"/>
                  <a:pt x="3110815" y="1689383"/>
                </a:cubicBezTo>
                <a:cubicBezTo>
                  <a:pt x="3110815" y="1734385"/>
                  <a:pt x="3103498" y="1765575"/>
                  <a:pt x="3088863" y="1782954"/>
                </a:cubicBezTo>
                <a:cubicBezTo>
                  <a:pt x="3074228" y="1800333"/>
                  <a:pt x="3053556" y="1809022"/>
                  <a:pt x="3026848" y="1809022"/>
                </a:cubicBezTo>
                <a:cubicBezTo>
                  <a:pt x="3000871" y="1809022"/>
                  <a:pt x="2980337" y="1800150"/>
                  <a:pt x="2965244" y="1782405"/>
                </a:cubicBezTo>
                <a:cubicBezTo>
                  <a:pt x="2950152" y="1764660"/>
                  <a:pt x="2942606" y="1735482"/>
                  <a:pt x="2942606" y="1694871"/>
                </a:cubicBezTo>
                <a:cubicBezTo>
                  <a:pt x="2942606" y="1653893"/>
                  <a:pt x="2950198" y="1624532"/>
                  <a:pt x="2965382" y="1606788"/>
                </a:cubicBezTo>
                <a:cubicBezTo>
                  <a:pt x="2980566" y="1589043"/>
                  <a:pt x="3000688" y="1580171"/>
                  <a:pt x="3025750" y="1580171"/>
                </a:cubicBezTo>
                <a:close/>
                <a:moveTo>
                  <a:pt x="464892" y="1574134"/>
                </a:moveTo>
                <a:lnTo>
                  <a:pt x="464892" y="1655906"/>
                </a:lnTo>
                <a:lnTo>
                  <a:pt x="517303" y="1655906"/>
                </a:lnTo>
                <a:cubicBezTo>
                  <a:pt x="522974" y="1655906"/>
                  <a:pt x="533950" y="1654076"/>
                  <a:pt x="550231" y="1650418"/>
                </a:cubicBezTo>
                <a:cubicBezTo>
                  <a:pt x="558463" y="1648771"/>
                  <a:pt x="565186" y="1644564"/>
                  <a:pt x="570400" y="1637795"/>
                </a:cubicBezTo>
                <a:cubicBezTo>
                  <a:pt x="575614" y="1631027"/>
                  <a:pt x="578220" y="1623252"/>
                  <a:pt x="578220" y="1614471"/>
                </a:cubicBezTo>
                <a:cubicBezTo>
                  <a:pt x="578220" y="1601483"/>
                  <a:pt x="574104" y="1591513"/>
                  <a:pt x="565872" y="1584561"/>
                </a:cubicBezTo>
                <a:cubicBezTo>
                  <a:pt x="557640" y="1577610"/>
                  <a:pt x="542182" y="1574134"/>
                  <a:pt x="519498" y="1574134"/>
                </a:cubicBezTo>
                <a:close/>
                <a:moveTo>
                  <a:pt x="2356280" y="1492911"/>
                </a:moveTo>
                <a:lnTo>
                  <a:pt x="2508204" y="1895184"/>
                </a:lnTo>
                <a:lnTo>
                  <a:pt x="2642935" y="1895184"/>
                </a:lnTo>
                <a:lnTo>
                  <a:pt x="2792304" y="1492911"/>
                </a:lnTo>
                <a:lnTo>
                  <a:pt x="2666144" y="1492911"/>
                </a:lnTo>
                <a:lnTo>
                  <a:pt x="2576761" y="1782405"/>
                </a:lnTo>
                <a:lnTo>
                  <a:pt x="2486222" y="1492911"/>
                </a:lnTo>
                <a:close/>
                <a:moveTo>
                  <a:pt x="1463166" y="1492911"/>
                </a:moveTo>
                <a:lnTo>
                  <a:pt x="1579238" y="1492911"/>
                </a:lnTo>
                <a:lnTo>
                  <a:pt x="1730708" y="1715468"/>
                </a:lnTo>
                <a:lnTo>
                  <a:pt x="1730708" y="1492911"/>
                </a:lnTo>
                <a:lnTo>
                  <a:pt x="1847878" y="1492911"/>
                </a:lnTo>
                <a:lnTo>
                  <a:pt x="1847878" y="1895184"/>
                </a:lnTo>
                <a:lnTo>
                  <a:pt x="1730708" y="1895184"/>
                </a:lnTo>
                <a:lnTo>
                  <a:pt x="1580062" y="1674308"/>
                </a:lnTo>
                <a:lnTo>
                  <a:pt x="1580062" y="1895184"/>
                </a:lnTo>
                <a:lnTo>
                  <a:pt x="1463166" y="1895184"/>
                </a:lnTo>
                <a:close/>
                <a:moveTo>
                  <a:pt x="996441" y="1492911"/>
                </a:moveTo>
                <a:lnTo>
                  <a:pt x="1112513" y="1492911"/>
                </a:lnTo>
                <a:lnTo>
                  <a:pt x="1263983" y="1715468"/>
                </a:lnTo>
                <a:lnTo>
                  <a:pt x="1263983" y="1492911"/>
                </a:lnTo>
                <a:lnTo>
                  <a:pt x="1381153" y="1492911"/>
                </a:lnTo>
                <a:lnTo>
                  <a:pt x="1381153" y="1895184"/>
                </a:lnTo>
                <a:lnTo>
                  <a:pt x="1263983" y="1895184"/>
                </a:lnTo>
                <a:lnTo>
                  <a:pt x="1113337" y="1674308"/>
                </a:lnTo>
                <a:lnTo>
                  <a:pt x="1113337" y="1895184"/>
                </a:lnTo>
                <a:lnTo>
                  <a:pt x="996441" y="1895184"/>
                </a:lnTo>
                <a:close/>
                <a:moveTo>
                  <a:pt x="781482" y="1492911"/>
                </a:moveTo>
                <a:lnTo>
                  <a:pt x="906061" y="1492911"/>
                </a:lnTo>
                <a:lnTo>
                  <a:pt x="906061" y="1895184"/>
                </a:lnTo>
                <a:lnTo>
                  <a:pt x="781482" y="1895184"/>
                </a:lnTo>
                <a:close/>
                <a:moveTo>
                  <a:pt x="340040" y="1492911"/>
                </a:moveTo>
                <a:lnTo>
                  <a:pt x="547213" y="1492911"/>
                </a:lnTo>
                <a:cubicBezTo>
                  <a:pt x="585629" y="1492911"/>
                  <a:pt x="614990" y="1496204"/>
                  <a:pt x="635296" y="1502789"/>
                </a:cubicBezTo>
                <a:cubicBezTo>
                  <a:pt x="655602" y="1509375"/>
                  <a:pt x="671974" y="1521586"/>
                  <a:pt x="684414" y="1539422"/>
                </a:cubicBezTo>
                <a:cubicBezTo>
                  <a:pt x="696853" y="1557258"/>
                  <a:pt x="703073" y="1578982"/>
                  <a:pt x="703073" y="1604593"/>
                </a:cubicBezTo>
                <a:cubicBezTo>
                  <a:pt x="703073" y="1626911"/>
                  <a:pt x="698314" y="1646164"/>
                  <a:pt x="688796" y="1662354"/>
                </a:cubicBezTo>
                <a:cubicBezTo>
                  <a:pt x="679277" y="1678544"/>
                  <a:pt x="666190" y="1691669"/>
                  <a:pt x="649535" y="1701731"/>
                </a:cubicBezTo>
                <a:cubicBezTo>
                  <a:pt x="638919" y="1708134"/>
                  <a:pt x="624367" y="1713439"/>
                  <a:pt x="605879" y="1717646"/>
                </a:cubicBezTo>
                <a:cubicBezTo>
                  <a:pt x="620685" y="1722591"/>
                  <a:pt x="631471" y="1727535"/>
                  <a:pt x="638237" y="1732477"/>
                </a:cubicBezTo>
                <a:cubicBezTo>
                  <a:pt x="642808" y="1735772"/>
                  <a:pt x="649435" y="1742822"/>
                  <a:pt x="658118" y="1753625"/>
                </a:cubicBezTo>
                <a:cubicBezTo>
                  <a:pt x="666802" y="1764428"/>
                  <a:pt x="672606" y="1772759"/>
                  <a:pt x="675530" y="1778619"/>
                </a:cubicBezTo>
                <a:lnTo>
                  <a:pt x="735727" y="1895184"/>
                </a:lnTo>
                <a:lnTo>
                  <a:pt x="595272" y="1895184"/>
                </a:lnTo>
                <a:lnTo>
                  <a:pt x="528828" y="1772252"/>
                </a:lnTo>
                <a:cubicBezTo>
                  <a:pt x="520413" y="1756337"/>
                  <a:pt x="512913" y="1746001"/>
                  <a:pt x="506327" y="1741245"/>
                </a:cubicBezTo>
                <a:cubicBezTo>
                  <a:pt x="497363" y="1735025"/>
                  <a:pt x="487210" y="1731915"/>
                  <a:pt x="475868" y="1731915"/>
                </a:cubicBezTo>
                <a:lnTo>
                  <a:pt x="464892" y="1731915"/>
                </a:lnTo>
                <a:lnTo>
                  <a:pt x="464892" y="1895184"/>
                </a:lnTo>
                <a:lnTo>
                  <a:pt x="340040" y="1895184"/>
                </a:lnTo>
                <a:close/>
                <a:moveTo>
                  <a:pt x="3026025" y="1486051"/>
                </a:moveTo>
                <a:cubicBezTo>
                  <a:pt x="2960717" y="1486051"/>
                  <a:pt x="2909770" y="1504344"/>
                  <a:pt x="2873183" y="1540931"/>
                </a:cubicBezTo>
                <a:cubicBezTo>
                  <a:pt x="2836596" y="1577518"/>
                  <a:pt x="2818303" y="1628648"/>
                  <a:pt x="2818303" y="1694322"/>
                </a:cubicBezTo>
                <a:cubicBezTo>
                  <a:pt x="2818303" y="1741336"/>
                  <a:pt x="2827541" y="1780484"/>
                  <a:pt x="2846017" y="1811766"/>
                </a:cubicBezTo>
                <a:cubicBezTo>
                  <a:pt x="2864494" y="1843048"/>
                  <a:pt x="2888595" y="1865915"/>
                  <a:pt x="2918322" y="1880366"/>
                </a:cubicBezTo>
                <a:cubicBezTo>
                  <a:pt x="2948049" y="1894818"/>
                  <a:pt x="2985596" y="1902044"/>
                  <a:pt x="3030964" y="1902044"/>
                </a:cubicBezTo>
                <a:cubicBezTo>
                  <a:pt x="3075600" y="1902044"/>
                  <a:pt x="3112873" y="1893675"/>
                  <a:pt x="3142782" y="1876936"/>
                </a:cubicBezTo>
                <a:cubicBezTo>
                  <a:pt x="3172692" y="1860198"/>
                  <a:pt x="3195559" y="1836782"/>
                  <a:pt x="3211383" y="1806690"/>
                </a:cubicBezTo>
                <a:cubicBezTo>
                  <a:pt x="3227207" y="1776597"/>
                  <a:pt x="3235119" y="1738043"/>
                  <a:pt x="3235119" y="1691029"/>
                </a:cubicBezTo>
                <a:cubicBezTo>
                  <a:pt x="3235119" y="1626270"/>
                  <a:pt x="3217008" y="1575918"/>
                  <a:pt x="3180787" y="1539971"/>
                </a:cubicBezTo>
                <a:cubicBezTo>
                  <a:pt x="3144566" y="1504024"/>
                  <a:pt x="3092979" y="1486051"/>
                  <a:pt x="3026025" y="1486051"/>
                </a:cubicBezTo>
                <a:close/>
                <a:moveTo>
                  <a:pt x="2121150" y="1486051"/>
                </a:moveTo>
                <a:lnTo>
                  <a:pt x="2175270" y="1494257"/>
                </a:lnTo>
                <a:lnTo>
                  <a:pt x="2175270" y="1600728"/>
                </a:lnTo>
                <a:lnTo>
                  <a:pt x="2156033" y="1586722"/>
                </a:lnTo>
                <a:cubicBezTo>
                  <a:pt x="2145674" y="1582355"/>
                  <a:pt x="2133955" y="1580171"/>
                  <a:pt x="2120875" y="1580171"/>
                </a:cubicBezTo>
                <a:cubicBezTo>
                  <a:pt x="2095813" y="1580171"/>
                  <a:pt x="2075690" y="1589043"/>
                  <a:pt x="2060507" y="1606788"/>
                </a:cubicBezTo>
                <a:cubicBezTo>
                  <a:pt x="2045323" y="1624532"/>
                  <a:pt x="2037731" y="1653893"/>
                  <a:pt x="2037731" y="1694871"/>
                </a:cubicBezTo>
                <a:cubicBezTo>
                  <a:pt x="2037731" y="1735482"/>
                  <a:pt x="2045277" y="1764660"/>
                  <a:pt x="2060369" y="1782405"/>
                </a:cubicBezTo>
                <a:cubicBezTo>
                  <a:pt x="2075462" y="1800150"/>
                  <a:pt x="2095996" y="1809022"/>
                  <a:pt x="2121973" y="1809022"/>
                </a:cubicBezTo>
                <a:cubicBezTo>
                  <a:pt x="2135327" y="1809022"/>
                  <a:pt x="2147172" y="1806850"/>
                  <a:pt x="2157508" y="1802505"/>
                </a:cubicBezTo>
                <a:lnTo>
                  <a:pt x="2175270" y="1789391"/>
                </a:lnTo>
                <a:lnTo>
                  <a:pt x="2175270" y="1897019"/>
                </a:lnTo>
                <a:lnTo>
                  <a:pt x="2126089" y="1902044"/>
                </a:lnTo>
                <a:cubicBezTo>
                  <a:pt x="2080721" y="1902044"/>
                  <a:pt x="2043174" y="1894818"/>
                  <a:pt x="2013447" y="1880366"/>
                </a:cubicBezTo>
                <a:cubicBezTo>
                  <a:pt x="1983720" y="1865915"/>
                  <a:pt x="1959618" y="1843048"/>
                  <a:pt x="1941142" y="1811766"/>
                </a:cubicBezTo>
                <a:cubicBezTo>
                  <a:pt x="1922665" y="1780484"/>
                  <a:pt x="1913427" y="1741336"/>
                  <a:pt x="1913427" y="1694322"/>
                </a:cubicBezTo>
                <a:cubicBezTo>
                  <a:pt x="1913427" y="1628648"/>
                  <a:pt x="1931721" y="1577518"/>
                  <a:pt x="1968308" y="1540931"/>
                </a:cubicBezTo>
                <a:cubicBezTo>
                  <a:pt x="2004895" y="1504344"/>
                  <a:pt x="2055842" y="1486051"/>
                  <a:pt x="2121150" y="1486051"/>
                </a:cubicBezTo>
                <a:close/>
                <a:moveTo>
                  <a:pt x="2175270" y="0"/>
                </a:moveTo>
                <a:lnTo>
                  <a:pt x="3669962" y="0"/>
                </a:lnTo>
                <a:lnTo>
                  <a:pt x="3669962" y="4572000"/>
                </a:lnTo>
                <a:lnTo>
                  <a:pt x="2175270" y="4572000"/>
                </a:lnTo>
                <a:lnTo>
                  <a:pt x="2175270" y="3238209"/>
                </a:lnTo>
                <a:lnTo>
                  <a:pt x="2231152" y="3238209"/>
                </a:lnTo>
                <a:lnTo>
                  <a:pt x="2175270" y="3130000"/>
                </a:lnTo>
                <a:lnTo>
                  <a:pt x="2175270" y="3014357"/>
                </a:lnTo>
                <a:lnTo>
                  <a:pt x="2184221" y="3005379"/>
                </a:lnTo>
                <a:cubicBezTo>
                  <a:pt x="2193739" y="2989190"/>
                  <a:pt x="2198499" y="2969936"/>
                  <a:pt x="2198499" y="2947618"/>
                </a:cubicBezTo>
                <a:cubicBezTo>
                  <a:pt x="2198499" y="2922007"/>
                  <a:pt x="2192279" y="2900283"/>
                  <a:pt x="2179839" y="2882447"/>
                </a:cubicBezTo>
                <a:lnTo>
                  <a:pt x="2175270" y="2879040"/>
                </a:lnTo>
                <a:lnTo>
                  <a:pt x="2175270" y="1897019"/>
                </a:lnTo>
                <a:lnTo>
                  <a:pt x="2187521" y="1895767"/>
                </a:lnTo>
                <a:cubicBezTo>
                  <a:pt x="2206157" y="1891583"/>
                  <a:pt x="2222953" y="1885306"/>
                  <a:pt x="2237908" y="1876936"/>
                </a:cubicBezTo>
                <a:cubicBezTo>
                  <a:pt x="2267818" y="1860198"/>
                  <a:pt x="2290684" y="1836782"/>
                  <a:pt x="2306508" y="1806690"/>
                </a:cubicBezTo>
                <a:cubicBezTo>
                  <a:pt x="2322332" y="1776597"/>
                  <a:pt x="2330244" y="1738043"/>
                  <a:pt x="2330244" y="1691029"/>
                </a:cubicBezTo>
                <a:cubicBezTo>
                  <a:pt x="2330244" y="1626270"/>
                  <a:pt x="2312133" y="1575918"/>
                  <a:pt x="2275912" y="1539971"/>
                </a:cubicBezTo>
                <a:cubicBezTo>
                  <a:pt x="2257802" y="1521998"/>
                  <a:pt x="2235850" y="1508518"/>
                  <a:pt x="2210056" y="1499531"/>
                </a:cubicBezTo>
                <a:lnTo>
                  <a:pt x="2175270" y="1494257"/>
                </a:lnTo>
                <a:close/>
              </a:path>
            </a:pathLst>
          </a:custGeom>
          <a:solidFill>
            <a:srgbClr val="348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1763" y="54014"/>
            <a:ext cx="4236726" cy="78822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l centro storico di Rovigo e le sue piazze tutte da visitare | Italoblo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756" y="4079710"/>
            <a:ext cx="4731798" cy="2739463"/>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Cosa vedere a Venezia in 2 giorni - Miniguida | ItaloBlo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756" y="1189762"/>
            <a:ext cx="4731798" cy="27394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675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71" name="Google Shape;271;p13"/>
          <p:cNvSpPr/>
          <p:nvPr/>
        </p:nvSpPr>
        <p:spPr>
          <a:xfrm>
            <a:off x="400364" y="1020932"/>
            <a:ext cx="7816756" cy="837370"/>
          </a:xfrm>
          <a:prstGeom prst="rect">
            <a:avLst/>
          </a:prstGeom>
          <a:noFill/>
          <a:ln>
            <a:noFill/>
          </a:ln>
        </p:spPr>
        <p:txBody>
          <a:bodyPr spcFirstLastPara="1" wrap="square" lIns="0" tIns="0" rIns="0" bIns="0" anchor="t" anchorCtr="0">
            <a:noAutofit/>
          </a:bodyPr>
          <a:lstStyle/>
          <a:p>
            <a:r>
              <a:rPr lang="it-IT" sz="2200" b="1" dirty="0">
                <a:solidFill>
                  <a:srgbClr val="FF0000"/>
                </a:solidFill>
              </a:rPr>
              <a:t>Allegato B Schema sintetico della procedura di creazione dell’elenco degli iscritti alle Associazioni di Categoria</a:t>
            </a:r>
            <a:endParaRPr sz="2200" b="1" dirty="0">
              <a:solidFill>
                <a:srgbClr val="FF0000"/>
              </a:solidFill>
            </a:endParaRPr>
          </a:p>
          <a:p>
            <a:endParaRPr sz="2200" b="1" dirty="0">
              <a:solidFill>
                <a:srgbClr val="FF0000"/>
              </a:solidFill>
            </a:endParaRPr>
          </a:p>
        </p:txBody>
      </p:sp>
      <p:sp>
        <p:nvSpPr>
          <p:cNvPr id="273" name="Google Shape;273;p13"/>
          <p:cNvSpPr txBox="1"/>
          <p:nvPr/>
        </p:nvSpPr>
        <p:spPr>
          <a:xfrm>
            <a:off x="596711" y="2137814"/>
            <a:ext cx="8360841" cy="3062347"/>
          </a:xfrm>
          <a:prstGeom prst="rect">
            <a:avLst/>
          </a:prstGeom>
          <a:noFill/>
          <a:ln>
            <a:noFill/>
          </a:ln>
        </p:spPr>
        <p:txBody>
          <a:bodyPr spcFirstLastPara="1" wrap="square" lIns="91425" tIns="91425" rIns="91425" bIns="91425" anchor="t" anchorCtr="0">
            <a:spAutoFit/>
          </a:bodyPr>
          <a:lstStyle/>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Creazione</a:t>
            </a:r>
            <a:r>
              <a:rPr lang="it-IT" sz="1800" dirty="0">
                <a:solidFill>
                  <a:schemeClr val="accent6">
                    <a:lumMod val="50000"/>
                  </a:schemeClr>
                </a:solidFill>
              </a:rPr>
              <a:t> Foglio elettronico contenente gli iscritti all’Associazione</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Conversione</a:t>
            </a:r>
            <a:r>
              <a:rPr lang="it-IT" sz="1800" dirty="0">
                <a:solidFill>
                  <a:schemeClr val="accent6">
                    <a:lumMod val="50000"/>
                  </a:schemeClr>
                </a:solidFill>
              </a:rPr>
              <a:t> del foglio elettronico in formato PDF/A</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Salvataggio</a:t>
            </a:r>
            <a:r>
              <a:rPr lang="it-IT" sz="1800" dirty="0">
                <a:solidFill>
                  <a:schemeClr val="accent6">
                    <a:lumMod val="50000"/>
                  </a:schemeClr>
                </a:solidFill>
              </a:rPr>
              <a:t> del foglio elettronico in formato .</a:t>
            </a:r>
            <a:r>
              <a:rPr lang="it-IT" sz="1800" dirty="0" err="1">
                <a:solidFill>
                  <a:schemeClr val="accent6">
                    <a:lumMod val="50000"/>
                  </a:schemeClr>
                </a:solidFill>
              </a:rPr>
              <a:t>csv</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Apposizione della firma digitale </a:t>
            </a:r>
            <a:r>
              <a:rPr lang="it-IT" sz="1800" dirty="0">
                <a:solidFill>
                  <a:schemeClr val="accent6">
                    <a:lumMod val="50000"/>
                  </a:schemeClr>
                </a:solidFill>
              </a:rPr>
              <a:t>ai </a:t>
            </a:r>
            <a:r>
              <a:rPr lang="it-IT" sz="1800" dirty="0" err="1">
                <a:solidFill>
                  <a:schemeClr val="accent6">
                    <a:lumMod val="50000"/>
                  </a:schemeClr>
                </a:solidFill>
              </a:rPr>
              <a:t>files</a:t>
            </a:r>
            <a:r>
              <a:rPr lang="it-IT" sz="1800" dirty="0">
                <a:solidFill>
                  <a:schemeClr val="accent6">
                    <a:lumMod val="50000"/>
                  </a:schemeClr>
                </a:solidFill>
              </a:rPr>
              <a:t> con formato PDF/A e </a:t>
            </a:r>
            <a:r>
              <a:rPr lang="it-IT" sz="1800" dirty="0" err="1">
                <a:solidFill>
                  <a:schemeClr val="accent6">
                    <a:lumMod val="50000"/>
                  </a:schemeClr>
                </a:solidFill>
              </a:rPr>
              <a:t>csv</a:t>
            </a:r>
            <a:r>
              <a:rPr lang="it-IT" sz="1800" dirty="0">
                <a:solidFill>
                  <a:schemeClr val="accent6">
                    <a:lumMod val="50000"/>
                  </a:schemeClr>
                </a:solidFill>
              </a:rPr>
              <a:t> con creazione di 2 </a:t>
            </a:r>
            <a:r>
              <a:rPr lang="it-IT" sz="1800" dirty="0" err="1">
                <a:solidFill>
                  <a:schemeClr val="accent6">
                    <a:lumMod val="50000"/>
                  </a:schemeClr>
                </a:solidFill>
              </a:rPr>
              <a:t>files</a:t>
            </a:r>
            <a:r>
              <a:rPr lang="it-IT" sz="1800" dirty="0">
                <a:solidFill>
                  <a:schemeClr val="accent6">
                    <a:lumMod val="50000"/>
                  </a:schemeClr>
                </a:solidFill>
              </a:rPr>
              <a:t> con estensione .p7m</a:t>
            </a:r>
            <a:endParaRPr sz="1800" dirty="0">
              <a:solidFill>
                <a:schemeClr val="accent6">
                  <a:lumMod val="50000"/>
                </a:schemeClr>
              </a:solidFill>
            </a:endParaRPr>
          </a:p>
          <a:p>
            <a:pPr marL="355600" lvl="0" indent="-342900" algn="l" rtl="0">
              <a:lnSpc>
                <a:spcPct val="150000"/>
              </a:lnSpc>
              <a:spcBef>
                <a:spcPts val="600"/>
              </a:spcBef>
              <a:spcAft>
                <a:spcPts val="0"/>
              </a:spcAft>
              <a:buFont typeface="+mj-lt"/>
              <a:buAutoNum type="arabicPeriod"/>
            </a:pPr>
            <a:r>
              <a:rPr lang="it-IT" sz="1800" b="1" dirty="0">
                <a:solidFill>
                  <a:schemeClr val="accent6">
                    <a:lumMod val="50000"/>
                  </a:schemeClr>
                </a:solidFill>
              </a:rPr>
              <a:t>Crittografia</a:t>
            </a:r>
            <a:r>
              <a:rPr lang="it-IT" sz="1800" dirty="0">
                <a:solidFill>
                  <a:schemeClr val="accent6">
                    <a:lumMod val="50000"/>
                  </a:schemeClr>
                </a:solidFill>
              </a:rPr>
              <a:t> dei due file firmati</a:t>
            </a:r>
            <a:endParaRPr sz="1800" dirty="0">
              <a:solidFill>
                <a:schemeClr val="accent6">
                  <a:lumMod val="50000"/>
                </a:schemeClr>
              </a:solidFill>
            </a:endParaRPr>
          </a:p>
        </p:txBody>
      </p:sp>
      <p:pic>
        <p:nvPicPr>
          <p:cNvPr id="5"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17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58" name="Gruppo 257"/>
          <p:cNvGrpSpPr/>
          <p:nvPr/>
        </p:nvGrpSpPr>
        <p:grpSpPr>
          <a:xfrm>
            <a:off x="50633" y="1167419"/>
            <a:ext cx="9103813" cy="5623572"/>
            <a:chOff x="77137" y="1070050"/>
            <a:chExt cx="9103813" cy="5623572"/>
          </a:xfrm>
        </p:grpSpPr>
        <p:pic>
          <p:nvPicPr>
            <p:cNvPr id="294" name="Google Shape;294;p14"/>
            <p:cNvPicPr preferRelativeResize="0"/>
            <p:nvPr/>
          </p:nvPicPr>
          <p:blipFill rotWithShape="1">
            <a:blip r:embed="rId3">
              <a:alphaModFix/>
            </a:blip>
            <a:srcRect l="-1191170" t="43700" r="1191170" b="-43700"/>
            <a:stretch/>
          </p:blipFill>
          <p:spPr>
            <a:xfrm>
              <a:off x="3623175" y="2131549"/>
              <a:ext cx="332750" cy="337504"/>
            </a:xfrm>
            <a:prstGeom prst="rect">
              <a:avLst/>
            </a:prstGeom>
            <a:noFill/>
            <a:ln>
              <a:noFill/>
            </a:ln>
          </p:spPr>
        </p:pic>
        <p:sp>
          <p:nvSpPr>
            <p:cNvPr id="295" name="Google Shape;295;p14"/>
            <p:cNvSpPr txBox="1"/>
            <p:nvPr/>
          </p:nvSpPr>
          <p:spPr>
            <a:xfrm>
              <a:off x="7927250" y="2118372"/>
              <a:ext cx="125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03" name="Google Shape;303;p14"/>
            <p:cNvSpPr txBox="1"/>
            <p:nvPr/>
          </p:nvSpPr>
          <p:spPr>
            <a:xfrm>
              <a:off x="3429000" y="4866386"/>
              <a:ext cx="575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nvGrpSpPr>
            <p:cNvPr id="4" name="Gruppo 3"/>
            <p:cNvGrpSpPr/>
            <p:nvPr/>
          </p:nvGrpSpPr>
          <p:grpSpPr>
            <a:xfrm>
              <a:off x="346269" y="1070050"/>
              <a:ext cx="3677629" cy="857461"/>
              <a:chOff x="-2264413" y="-1129541"/>
              <a:chExt cx="3677629" cy="943875"/>
            </a:xfrm>
          </p:grpSpPr>
          <p:pic>
            <p:nvPicPr>
              <p:cNvPr id="1026"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4733" y="-1129541"/>
                <a:ext cx="3647949" cy="9438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ttangolo 2"/>
              <p:cNvSpPr/>
              <p:nvPr/>
            </p:nvSpPr>
            <p:spPr>
              <a:xfrm>
                <a:off x="-2264413" y="-999242"/>
                <a:ext cx="3677629" cy="523220"/>
              </a:xfrm>
              <a:prstGeom prst="rect">
                <a:avLst/>
              </a:prstGeom>
            </p:spPr>
            <p:txBody>
              <a:bodyPr wrap="square">
                <a:spAutoFit/>
              </a:bodyPr>
              <a:lstStyle/>
              <a:p>
                <a:pPr algn="ctr"/>
                <a:r>
                  <a:rPr lang="it-IT" b="1" dirty="0">
                    <a:solidFill>
                      <a:srgbClr val="FFFFFF"/>
                    </a:solidFill>
                    <a:latin typeface="Arial" panose="020B0604020202020204" pitchFamily="34" charset="0"/>
                  </a:rPr>
                  <a:t>Creazione foglio elettronico contenente gli iscritti all’Associazione </a:t>
                </a:r>
                <a:endParaRPr lang="it-IT" dirty="0"/>
              </a:p>
            </p:txBody>
          </p:sp>
        </p:grpSp>
        <p:grpSp>
          <p:nvGrpSpPr>
            <p:cNvPr id="28" name="Gruppo 27"/>
            <p:cNvGrpSpPr/>
            <p:nvPr/>
          </p:nvGrpSpPr>
          <p:grpSpPr>
            <a:xfrm>
              <a:off x="77137" y="2785592"/>
              <a:ext cx="3439730" cy="740898"/>
              <a:chOff x="200178" y="-351626"/>
              <a:chExt cx="3695781" cy="943875"/>
            </a:xfrm>
          </p:grpSpPr>
          <p:pic>
            <p:nvPicPr>
              <p:cNvPr id="29"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8010" y="-351626"/>
                <a:ext cx="3647949" cy="94387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ttangolo 29"/>
              <p:cNvSpPr/>
              <p:nvPr/>
            </p:nvSpPr>
            <p:spPr>
              <a:xfrm>
                <a:off x="200178" y="-224891"/>
                <a:ext cx="3677629" cy="666562"/>
              </a:xfrm>
              <a:prstGeom prst="rect">
                <a:avLst/>
              </a:prstGeom>
            </p:spPr>
            <p:txBody>
              <a:bodyPr wrap="square">
                <a:spAutoFit/>
              </a:bodyPr>
              <a:lstStyle/>
              <a:p>
                <a:pPr algn="ctr"/>
                <a:r>
                  <a:rPr lang="it-IT" b="1" dirty="0">
                    <a:solidFill>
                      <a:srgbClr val="FFFFFF"/>
                    </a:solidFill>
                    <a:latin typeface="Arial" panose="020B0604020202020204" pitchFamily="34" charset="0"/>
                  </a:rPr>
                  <a:t>Conversione </a:t>
                </a:r>
                <a:r>
                  <a:rPr lang="it-IT" b="1" dirty="0" smtClean="0">
                    <a:solidFill>
                      <a:srgbClr val="FFFFFF"/>
                    </a:solidFill>
                    <a:latin typeface="Arial" panose="020B0604020202020204" pitchFamily="34" charset="0"/>
                  </a:rPr>
                  <a:t>del </a:t>
                </a:r>
                <a:r>
                  <a:rPr lang="it-IT" b="1" dirty="0">
                    <a:solidFill>
                      <a:srgbClr val="FFFFFF"/>
                    </a:solidFill>
                    <a:latin typeface="Arial" panose="020B0604020202020204" pitchFamily="34" charset="0"/>
                  </a:rPr>
                  <a:t>foglio elettronico in formato PDF/A </a:t>
                </a:r>
                <a:endParaRPr lang="it-IT" dirty="0"/>
              </a:p>
            </p:txBody>
          </p:sp>
        </p:grpSp>
        <p:grpSp>
          <p:nvGrpSpPr>
            <p:cNvPr id="31" name="Gruppo 30"/>
            <p:cNvGrpSpPr/>
            <p:nvPr/>
          </p:nvGrpSpPr>
          <p:grpSpPr>
            <a:xfrm>
              <a:off x="5652062" y="2179319"/>
              <a:ext cx="3429000" cy="740898"/>
              <a:chOff x="145776" y="-1132440"/>
              <a:chExt cx="3684252" cy="943875"/>
            </a:xfrm>
          </p:grpSpPr>
          <p:pic>
            <p:nvPicPr>
              <p:cNvPr id="32"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2079" y="-1132440"/>
                <a:ext cx="3647949" cy="943875"/>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ttangolo 32"/>
              <p:cNvSpPr/>
              <p:nvPr/>
            </p:nvSpPr>
            <p:spPr>
              <a:xfrm>
                <a:off x="145776" y="-970084"/>
                <a:ext cx="3677629" cy="666562"/>
              </a:xfrm>
              <a:prstGeom prst="rect">
                <a:avLst/>
              </a:prstGeom>
            </p:spPr>
            <p:txBody>
              <a:bodyPr wrap="square">
                <a:spAutoFit/>
              </a:bodyPr>
              <a:lstStyle/>
              <a:p>
                <a:pPr algn="ctr"/>
                <a:r>
                  <a:rPr lang="it-IT" b="1" dirty="0">
                    <a:solidFill>
                      <a:srgbClr val="FFFFFF"/>
                    </a:solidFill>
                    <a:latin typeface="Arial" panose="020B0604020202020204" pitchFamily="34" charset="0"/>
                  </a:rPr>
                  <a:t>Salvataggio del foglio elettronico in formato .</a:t>
                </a:r>
                <a:r>
                  <a:rPr lang="it-IT" b="1" dirty="0" err="1">
                    <a:solidFill>
                      <a:srgbClr val="FFFFFF"/>
                    </a:solidFill>
                    <a:latin typeface="Arial" panose="020B0604020202020204" pitchFamily="34" charset="0"/>
                  </a:rPr>
                  <a:t>csv</a:t>
                </a:r>
                <a:r>
                  <a:rPr lang="it-IT" b="1" dirty="0">
                    <a:solidFill>
                      <a:srgbClr val="FFFFFF"/>
                    </a:solidFill>
                    <a:latin typeface="Arial" panose="020B0604020202020204" pitchFamily="34" charset="0"/>
                  </a:rPr>
                  <a:t> </a:t>
                </a:r>
                <a:endParaRPr lang="it-IT" dirty="0"/>
              </a:p>
            </p:txBody>
          </p:sp>
        </p:grpSp>
        <p:grpSp>
          <p:nvGrpSpPr>
            <p:cNvPr id="5" name="Gruppo 4"/>
            <p:cNvGrpSpPr/>
            <p:nvPr/>
          </p:nvGrpSpPr>
          <p:grpSpPr>
            <a:xfrm>
              <a:off x="5046029" y="3861645"/>
              <a:ext cx="4028869" cy="955373"/>
              <a:chOff x="5138793" y="3556847"/>
              <a:chExt cx="4028869" cy="955373"/>
            </a:xfrm>
          </p:grpSpPr>
          <p:pic>
            <p:nvPicPr>
              <p:cNvPr id="35"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97539" y="3556847"/>
                <a:ext cx="3885215" cy="955373"/>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Rettangolo 35"/>
              <p:cNvSpPr/>
              <p:nvPr/>
            </p:nvSpPr>
            <p:spPr>
              <a:xfrm>
                <a:off x="5138793" y="3567292"/>
                <a:ext cx="4028869" cy="738664"/>
              </a:xfrm>
              <a:prstGeom prst="rect">
                <a:avLst/>
              </a:prstGeom>
            </p:spPr>
            <p:txBody>
              <a:bodyPr wrap="square">
                <a:spAutoFit/>
              </a:bodyPr>
              <a:lstStyle/>
              <a:p>
                <a:pPr algn="ctr"/>
                <a:r>
                  <a:rPr lang="it-IT" b="1" dirty="0">
                    <a:solidFill>
                      <a:srgbClr val="FFFFFF"/>
                    </a:solidFill>
                    <a:latin typeface="Arial" panose="020B0604020202020204" pitchFamily="34" charset="0"/>
                  </a:rPr>
                  <a:t>Apposizione della firma digitale ai file con estensione PDF/A e .</a:t>
                </a:r>
                <a:r>
                  <a:rPr lang="it-IT" b="1" dirty="0" err="1">
                    <a:solidFill>
                      <a:srgbClr val="FFFFFF"/>
                    </a:solidFill>
                    <a:latin typeface="Arial" panose="020B0604020202020204" pitchFamily="34" charset="0"/>
                  </a:rPr>
                  <a:t>csv</a:t>
                </a:r>
                <a:r>
                  <a:rPr lang="it-IT" b="1" dirty="0">
                    <a:solidFill>
                      <a:srgbClr val="FFFFFF"/>
                    </a:solidFill>
                    <a:latin typeface="Arial" panose="020B0604020202020204" pitchFamily="34" charset="0"/>
                  </a:rPr>
                  <a:t> con creazione di 2 file con estensione .p7m </a:t>
                </a:r>
                <a:endParaRPr lang="it-IT" dirty="0"/>
              </a:p>
            </p:txBody>
          </p:sp>
        </p:grpSp>
        <p:grpSp>
          <p:nvGrpSpPr>
            <p:cNvPr id="8" name="Gruppo 7"/>
            <p:cNvGrpSpPr/>
            <p:nvPr/>
          </p:nvGrpSpPr>
          <p:grpSpPr>
            <a:xfrm>
              <a:off x="2690584" y="5954958"/>
              <a:ext cx="4236680" cy="738664"/>
              <a:chOff x="2690584" y="5663414"/>
              <a:chExt cx="4236680" cy="738664"/>
            </a:xfrm>
          </p:grpSpPr>
          <p:pic>
            <p:nvPicPr>
              <p:cNvPr id="39" name="Picture 2" descr="https://lh7-eu.googleusercontent.com/D0-MQWfuuM0zECHswDQzhAqnbv83POa56m7O3ZtuoJW9rtFi-0QIk-r7FEZhw9eDKWIfyntsZ4krEU9kdhUsKUFPWC49pDjYNPZdv3rh8GoLBL4X8GJEJnXB47RJWgoLq2FQ5jjh9nkLByYDbpaCqGNwEw=s204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0584" y="5722557"/>
                <a:ext cx="4236680" cy="666269"/>
              </a:xfrm>
              <a:prstGeom prst="rect">
                <a:avLst/>
              </a:prstGeom>
              <a:noFill/>
              <a:extLst>
                <a:ext uri="{909E8E84-426E-40DD-AFC4-6F175D3DCCD1}">
                  <a14:hiddenFill xmlns:a14="http://schemas.microsoft.com/office/drawing/2010/main" xmlns="">
                    <a:solidFill>
                      <a:srgbClr val="FFFFFF"/>
                    </a:solidFill>
                  </a14:hiddenFill>
                </a:ext>
              </a:extLst>
            </p:spPr>
          </p:pic>
          <p:sp>
            <p:nvSpPr>
              <p:cNvPr id="40" name="Rettangolo 39"/>
              <p:cNvSpPr/>
              <p:nvPr/>
            </p:nvSpPr>
            <p:spPr>
              <a:xfrm>
                <a:off x="2779509" y="5663414"/>
                <a:ext cx="4147755" cy="738664"/>
              </a:xfrm>
              <a:prstGeom prst="rect">
                <a:avLst/>
              </a:prstGeom>
            </p:spPr>
            <p:txBody>
              <a:bodyPr wrap="square">
                <a:spAutoFit/>
              </a:bodyPr>
              <a:lstStyle/>
              <a:p>
                <a:pPr algn="ctr"/>
                <a:r>
                  <a:rPr lang="it-IT" b="1" dirty="0">
                    <a:solidFill>
                      <a:srgbClr val="FFFFFF"/>
                    </a:solidFill>
                    <a:latin typeface="Arial" panose="020B0604020202020204" pitchFamily="34" charset="0"/>
                  </a:rPr>
                  <a:t>Copia dei 2 file con estensione .p7e su dispositivo non riscrivibile e consegna alla Camera di </a:t>
                </a:r>
                <a:r>
                  <a:rPr lang="it-IT" b="1" dirty="0" smtClean="0">
                    <a:solidFill>
                      <a:srgbClr val="FFFFFF"/>
                    </a:solidFill>
                    <a:latin typeface="Arial" panose="020B0604020202020204" pitchFamily="34" charset="0"/>
                  </a:rPr>
                  <a:t>Commercio</a:t>
                </a:r>
                <a:endParaRPr lang="it-IT" dirty="0"/>
              </a:p>
            </p:txBody>
          </p:sp>
        </p:grpSp>
        <p:grpSp>
          <p:nvGrpSpPr>
            <p:cNvPr id="7" name="Gruppo 6"/>
            <p:cNvGrpSpPr/>
            <p:nvPr/>
          </p:nvGrpSpPr>
          <p:grpSpPr>
            <a:xfrm>
              <a:off x="202745" y="4839394"/>
              <a:ext cx="4790149" cy="889525"/>
              <a:chOff x="-4446351" y="1994888"/>
              <a:chExt cx="4790149" cy="1292787"/>
            </a:xfrm>
          </p:grpSpPr>
          <p:pic>
            <p:nvPicPr>
              <p:cNvPr id="1028" name="Picture 4" descr="https://lh7-eu.googleusercontent.com/ZUkljfBw7BWOZJQPG4HnNWHXi9Lu9Pj9bYbS1b8dNiJChmad7uKY22MAgBXVWWnNssAElHvu_vjoDE7M8-Ylfjm1whkwQuu9lRGIG-nj-Ed5jeN7s7MuBEpE5IirPay0OwVR60_HRUHv1ROeLG1tTK10zQ=s204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446351" y="1994888"/>
                <a:ext cx="4790149" cy="1292787"/>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ttangolo 42"/>
              <p:cNvSpPr/>
              <p:nvPr/>
            </p:nvSpPr>
            <p:spPr>
              <a:xfrm>
                <a:off x="-4122901" y="2116782"/>
                <a:ext cx="4167052" cy="1073533"/>
              </a:xfrm>
              <a:prstGeom prst="rect">
                <a:avLst/>
              </a:prstGeom>
            </p:spPr>
            <p:txBody>
              <a:bodyPr wrap="square">
                <a:spAutoFit/>
              </a:bodyPr>
              <a:lstStyle/>
              <a:p>
                <a:pPr algn="ctr"/>
                <a:r>
                  <a:rPr lang="it-IT" b="1" dirty="0">
                    <a:solidFill>
                      <a:srgbClr val="FFFFFF"/>
                    </a:solidFill>
                    <a:latin typeface="Arial" panose="020B0604020202020204" pitchFamily="34" charset="0"/>
                  </a:rPr>
                  <a:t>Download certificato pubblico (.</a:t>
                </a:r>
                <a:r>
                  <a:rPr lang="it-IT" b="1" dirty="0" err="1">
                    <a:solidFill>
                      <a:srgbClr val="FFFFFF"/>
                    </a:solidFill>
                    <a:latin typeface="Arial" panose="020B0604020202020204" pitchFamily="34" charset="0"/>
                  </a:rPr>
                  <a:t>cer</a:t>
                </a:r>
                <a:r>
                  <a:rPr lang="it-IT" b="1" dirty="0">
                    <a:solidFill>
                      <a:srgbClr val="FFFFFF"/>
                    </a:solidFill>
                    <a:latin typeface="Arial" panose="020B0604020202020204" pitchFamily="34" charset="0"/>
                  </a:rPr>
                  <a:t>) dal sito istituzionale della Camera di Commercio e Cifratura </a:t>
                </a:r>
                <a:r>
                  <a:rPr lang="it-IT" b="1" dirty="0" smtClean="0">
                    <a:solidFill>
                      <a:srgbClr val="FFFFFF"/>
                    </a:solidFill>
                    <a:latin typeface="Arial" panose="020B0604020202020204" pitchFamily="34" charset="0"/>
                  </a:rPr>
                  <a:t>d\ei </a:t>
                </a:r>
                <a:r>
                  <a:rPr lang="it-IT" b="1" dirty="0">
                    <a:solidFill>
                      <a:srgbClr val="FFFFFF"/>
                    </a:solidFill>
                    <a:latin typeface="Arial" panose="020B0604020202020204" pitchFamily="34" charset="0"/>
                  </a:rPr>
                  <a:t>2 file.p7m </a:t>
                </a:r>
                <a:endParaRPr lang="it-IT" dirty="0"/>
              </a:p>
            </p:txBody>
          </p:sp>
        </p:grpSp>
        <p:cxnSp>
          <p:nvCxnSpPr>
            <p:cNvPr id="12" name="Connettore 7 11"/>
            <p:cNvCxnSpPr>
              <a:stCxn id="1026" idx="1"/>
              <a:endCxn id="29" idx="0"/>
            </p:cNvCxnSpPr>
            <p:nvPr/>
          </p:nvCxnSpPr>
          <p:spPr>
            <a:xfrm rot="10800000" flipH="1" flipV="1">
              <a:off x="375949" y="1498780"/>
              <a:ext cx="1443312" cy="1286811"/>
            </a:xfrm>
            <a:prstGeom prst="curvedConnector4">
              <a:avLst>
                <a:gd name="adj1" fmla="val -15839"/>
                <a:gd name="adj2" fmla="val 66659"/>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4" name="Connettore 7 13"/>
            <p:cNvCxnSpPr>
              <a:stCxn id="29" idx="3"/>
              <a:endCxn id="32" idx="1"/>
            </p:cNvCxnSpPr>
            <p:nvPr/>
          </p:nvCxnSpPr>
          <p:spPr>
            <a:xfrm flipV="1">
              <a:off x="3516867" y="2549768"/>
              <a:ext cx="2168983" cy="606273"/>
            </a:xfrm>
            <a:prstGeom prst="curvedConnector3">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6" name="Connettore 7 15"/>
            <p:cNvCxnSpPr>
              <a:stCxn id="32" idx="2"/>
              <a:endCxn id="35" idx="0"/>
            </p:cNvCxnSpPr>
            <p:nvPr/>
          </p:nvCxnSpPr>
          <p:spPr>
            <a:xfrm rot="5400000">
              <a:off x="6744706" y="3222895"/>
              <a:ext cx="941428" cy="336073"/>
            </a:xfrm>
            <a:prstGeom prst="curvedConnector3">
              <a:avLst>
                <a:gd name="adj1" fmla="val 50000"/>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19" name="Connettore 7 18"/>
            <p:cNvCxnSpPr>
              <a:stCxn id="35" idx="1"/>
              <a:endCxn id="1028" idx="0"/>
            </p:cNvCxnSpPr>
            <p:nvPr/>
          </p:nvCxnSpPr>
          <p:spPr>
            <a:xfrm rot="10800000" flipV="1">
              <a:off x="2597821" y="4339332"/>
              <a:ext cx="2506955" cy="500062"/>
            </a:xfrm>
            <a:prstGeom prst="curvedConnector2">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21" name="Connettore 7 20"/>
            <p:cNvCxnSpPr>
              <a:stCxn id="1028" idx="2"/>
              <a:endCxn id="39" idx="0"/>
            </p:cNvCxnSpPr>
            <p:nvPr/>
          </p:nvCxnSpPr>
          <p:spPr>
            <a:xfrm rot="16200000" flipH="1">
              <a:off x="3560782" y="4765958"/>
              <a:ext cx="285181" cy="2211104"/>
            </a:xfrm>
            <a:prstGeom prst="curvedConnector3">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25" name="CasellaDiTesto 24"/>
            <p:cNvSpPr txBox="1"/>
            <p:nvPr/>
          </p:nvSpPr>
          <p:spPr>
            <a:xfrm>
              <a:off x="1867594" y="2156988"/>
              <a:ext cx="332330"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1</a:t>
              </a:r>
            </a:p>
          </p:txBody>
        </p:sp>
        <p:sp>
          <p:nvSpPr>
            <p:cNvPr id="63" name="CasellaDiTesto 62"/>
            <p:cNvSpPr txBox="1"/>
            <p:nvPr/>
          </p:nvSpPr>
          <p:spPr>
            <a:xfrm>
              <a:off x="3809525" y="2648347"/>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2</a:t>
              </a:r>
            </a:p>
          </p:txBody>
        </p:sp>
        <p:sp>
          <p:nvSpPr>
            <p:cNvPr id="64" name="CasellaDiTesto 63"/>
            <p:cNvSpPr txBox="1"/>
            <p:nvPr/>
          </p:nvSpPr>
          <p:spPr>
            <a:xfrm>
              <a:off x="7664784" y="3203035"/>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3</a:t>
              </a:r>
            </a:p>
          </p:txBody>
        </p:sp>
        <p:sp>
          <p:nvSpPr>
            <p:cNvPr id="65" name="CasellaDiTesto 64"/>
            <p:cNvSpPr txBox="1"/>
            <p:nvPr/>
          </p:nvSpPr>
          <p:spPr>
            <a:xfrm>
              <a:off x="4100589" y="3872231"/>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4</a:t>
              </a:r>
            </a:p>
          </p:txBody>
        </p:sp>
        <p:sp>
          <p:nvSpPr>
            <p:cNvPr id="66" name="CasellaDiTesto 65"/>
            <p:cNvSpPr txBox="1"/>
            <p:nvPr/>
          </p:nvSpPr>
          <p:spPr>
            <a:xfrm>
              <a:off x="4943066" y="5567904"/>
              <a:ext cx="323419" cy="400110"/>
            </a:xfrm>
            <a:prstGeom prst="rect">
              <a:avLst/>
            </a:prstGeom>
            <a:noFill/>
            <a:ln w="38100">
              <a:solidFill>
                <a:schemeClr val="accent4">
                  <a:lumMod val="60000"/>
                  <a:lumOff val="40000"/>
                </a:schemeClr>
              </a:solidFill>
            </a:ln>
          </p:spPr>
          <p:txBody>
            <a:bodyPr wrap="square" rtlCol="0">
              <a:spAutoFit/>
            </a:bodyPr>
            <a:lstStyle/>
            <a:p>
              <a:r>
                <a:rPr lang="it-IT" sz="2000" b="1" dirty="0">
                  <a:solidFill>
                    <a:srgbClr val="FF0000"/>
                  </a:solidFill>
                </a:rPr>
                <a:t>5</a:t>
              </a:r>
            </a:p>
          </p:txBody>
        </p:sp>
      </p:grpSp>
      <p:sp>
        <p:nvSpPr>
          <p:cNvPr id="67" name="Google Shape;271;p13"/>
          <p:cNvSpPr/>
          <p:nvPr/>
        </p:nvSpPr>
        <p:spPr>
          <a:xfrm>
            <a:off x="798990" y="681247"/>
            <a:ext cx="7958735" cy="51471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Flusso creazione Allegato B, firma digitale, cifratura</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37" name="Picture 2" descr="logo CCIAAVERO"/>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297" y="45136"/>
            <a:ext cx="3655269" cy="6800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9" name="Google Shape;319;p15"/>
          <p:cNvSpPr/>
          <p:nvPr/>
        </p:nvSpPr>
        <p:spPr>
          <a:xfrm>
            <a:off x="848784" y="1793066"/>
            <a:ext cx="7587004" cy="3323957"/>
          </a:xfrm>
          <a:prstGeom prst="rect">
            <a:avLst/>
          </a:prstGeom>
          <a:noFill/>
          <a:ln>
            <a:noFill/>
          </a:ln>
        </p:spPr>
        <p:txBody>
          <a:bodyPr spcFirstLastPara="1" wrap="square" lIns="91425" tIns="91425" rIns="91425" bIns="91425" anchor="t" anchorCtr="0">
            <a:spAutoFit/>
          </a:bodyPr>
          <a:lstStyle/>
          <a:p>
            <a:pPr marL="12700" algn="just">
              <a:lnSpc>
                <a:spcPct val="150000"/>
              </a:lnSpc>
              <a:spcBef>
                <a:spcPts val="600"/>
              </a:spcBef>
            </a:pPr>
            <a:r>
              <a:rPr lang="it-IT" sz="1800" dirty="0" err="1">
                <a:solidFill>
                  <a:schemeClr val="accent6">
                    <a:lumMod val="50000"/>
                  </a:schemeClr>
                </a:solidFill>
              </a:rPr>
              <a:t>Infocamere</a:t>
            </a:r>
            <a:r>
              <a:rPr lang="it-IT" sz="1800" dirty="0">
                <a:solidFill>
                  <a:schemeClr val="accent6">
                    <a:lumMod val="50000"/>
                  </a:schemeClr>
                </a:solidFill>
              </a:rPr>
              <a:t> acquisisce dalla Camera di Commercio gli elenchi redatti secondo l'esempio di seguito riportato, nel rispetto del tracciato definito e salvati con estensione “.</a:t>
            </a:r>
            <a:r>
              <a:rPr lang="it-IT" sz="1800" dirty="0" err="1">
                <a:solidFill>
                  <a:schemeClr val="accent6">
                    <a:lumMod val="50000"/>
                  </a:schemeClr>
                </a:solidFill>
              </a:rPr>
              <a:t>csv</a:t>
            </a:r>
            <a:r>
              <a:rPr lang="it-IT" sz="1800" dirty="0">
                <a:solidFill>
                  <a:schemeClr val="accent6">
                    <a:lumMod val="50000"/>
                  </a:schemeClr>
                </a:solidFill>
              </a:rPr>
              <a:t>” (comma </a:t>
            </a:r>
            <a:r>
              <a:rPr lang="it-IT" sz="1800" dirty="0" err="1">
                <a:solidFill>
                  <a:schemeClr val="accent6">
                    <a:lumMod val="50000"/>
                  </a:schemeClr>
                </a:solidFill>
              </a:rPr>
              <a:t>separated</a:t>
            </a:r>
            <a:r>
              <a:rPr lang="it-IT" sz="1800" dirty="0">
                <a:solidFill>
                  <a:schemeClr val="accent6">
                    <a:lumMod val="50000"/>
                  </a:schemeClr>
                </a:solidFill>
              </a:rPr>
              <a:t> </a:t>
            </a:r>
            <a:r>
              <a:rPr lang="it-IT" sz="1800" dirty="0" err="1">
                <a:solidFill>
                  <a:schemeClr val="accent6">
                    <a:lumMod val="50000"/>
                  </a:schemeClr>
                </a:solidFill>
              </a:rPr>
              <a:t>value</a:t>
            </a:r>
            <a:r>
              <a:rPr lang="it-IT" sz="1800" dirty="0">
                <a:solidFill>
                  <a:schemeClr val="accent6">
                    <a:lumMod val="50000"/>
                  </a:schemeClr>
                </a:solidFill>
              </a:rPr>
              <a:t>, ovvero campi separati da delimitatore ; “punto e virgola”).L’elenco si traduce in un singolo record per impresa. </a:t>
            </a:r>
            <a:endParaRPr sz="1800" dirty="0">
              <a:solidFill>
                <a:schemeClr val="accent6">
                  <a:lumMod val="50000"/>
                </a:schemeClr>
              </a:solidFill>
            </a:endParaRPr>
          </a:p>
          <a:p>
            <a:pPr marL="12700">
              <a:lnSpc>
                <a:spcPct val="150000"/>
              </a:lnSpc>
              <a:spcBef>
                <a:spcPts val="600"/>
              </a:spcBef>
            </a:pPr>
            <a:r>
              <a:rPr lang="it-IT" sz="1800" dirty="0">
                <a:solidFill>
                  <a:schemeClr val="accent6">
                    <a:lumMod val="50000"/>
                  </a:schemeClr>
                </a:solidFill>
              </a:rPr>
              <a:t>Nella prima riga devono essere presenti le denominazioni dei campi</a:t>
            </a:r>
            <a:endParaRPr sz="1800" dirty="0">
              <a:solidFill>
                <a:schemeClr val="accent6">
                  <a:lumMod val="50000"/>
                </a:schemeClr>
              </a:solidFill>
            </a:endParaRPr>
          </a:p>
          <a:p>
            <a:pPr marL="12700">
              <a:lnSpc>
                <a:spcPct val="150000"/>
              </a:lnSpc>
              <a:spcBef>
                <a:spcPts val="600"/>
              </a:spcBef>
            </a:pPr>
            <a:endParaRPr sz="1800" dirty="0">
              <a:solidFill>
                <a:schemeClr val="accent6">
                  <a:lumMod val="50000"/>
                </a:schemeClr>
              </a:solidFill>
            </a:endParaRPr>
          </a:p>
        </p:txBody>
      </p:sp>
      <p:sp>
        <p:nvSpPr>
          <p:cNvPr id="8" name="Google Shape;271;p13"/>
          <p:cNvSpPr/>
          <p:nvPr/>
        </p:nvSpPr>
        <p:spPr>
          <a:xfrm>
            <a:off x="327968" y="1127212"/>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Creazione Allegato B (1)</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5"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17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3" name="Google Shape;333;p16"/>
          <p:cNvSpPr/>
          <p:nvPr/>
        </p:nvSpPr>
        <p:spPr>
          <a:xfrm>
            <a:off x="1524000" y="861453"/>
            <a:ext cx="6957391" cy="106011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800" b="1">
              <a:solidFill>
                <a:srgbClr val="24509A"/>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p:txBody>
      </p:sp>
      <p:pic>
        <p:nvPicPr>
          <p:cNvPr id="336" name="Google Shape;336;p16"/>
          <p:cNvPicPr preferRelativeResize="0"/>
          <p:nvPr/>
        </p:nvPicPr>
        <p:blipFill>
          <a:blip r:embed="rId3">
            <a:alphaModFix/>
          </a:blip>
          <a:stretch>
            <a:fillRect/>
          </a:stretch>
        </p:blipFill>
        <p:spPr>
          <a:xfrm>
            <a:off x="326489" y="2827364"/>
            <a:ext cx="8719098" cy="1306738"/>
          </a:xfrm>
          <a:prstGeom prst="rect">
            <a:avLst/>
          </a:prstGeom>
          <a:noFill/>
          <a:ln>
            <a:noFill/>
          </a:ln>
        </p:spPr>
      </p:pic>
      <p:pic>
        <p:nvPicPr>
          <p:cNvPr id="337" name="Google Shape;337;p16"/>
          <p:cNvPicPr preferRelativeResize="0"/>
          <p:nvPr/>
        </p:nvPicPr>
        <p:blipFill>
          <a:blip r:embed="rId4">
            <a:alphaModFix/>
          </a:blip>
          <a:stretch>
            <a:fillRect/>
          </a:stretch>
        </p:blipFill>
        <p:spPr>
          <a:xfrm>
            <a:off x="700566" y="3597637"/>
            <a:ext cx="7970945" cy="1231550"/>
          </a:xfrm>
          <a:prstGeom prst="rect">
            <a:avLst/>
          </a:prstGeom>
          <a:noFill/>
          <a:ln>
            <a:noFill/>
          </a:ln>
        </p:spPr>
      </p:pic>
      <p:sp>
        <p:nvSpPr>
          <p:cNvPr id="338" name="Google Shape;338;p16"/>
          <p:cNvSpPr txBox="1"/>
          <p:nvPr/>
        </p:nvSpPr>
        <p:spPr>
          <a:xfrm>
            <a:off x="114987" y="4905469"/>
            <a:ext cx="4308638"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IT" sz="1600" b="1" dirty="0">
                <a:solidFill>
                  <a:srgbClr val="184B9A"/>
                </a:solidFill>
              </a:rPr>
              <a:t>Microsoft Excel </a:t>
            </a:r>
            <a:r>
              <a:rPr lang="it-IT" sz="1600" dirty="0">
                <a:solidFill>
                  <a:srgbClr val="184B9A"/>
                </a:solidFill>
              </a:rPr>
              <a:t>: File – Salva con nome – indicare nome file - selezione in tipo file CSV (delimitato dal separatore di elenco) (*.</a:t>
            </a:r>
            <a:r>
              <a:rPr lang="it-IT" sz="1600" dirty="0" err="1">
                <a:solidFill>
                  <a:srgbClr val="184B9A"/>
                </a:solidFill>
              </a:rPr>
              <a:t>csv</a:t>
            </a:r>
            <a:r>
              <a:rPr lang="it-IT" sz="1600" dirty="0">
                <a:solidFill>
                  <a:srgbClr val="184B9A"/>
                </a:solidFill>
              </a:rPr>
              <a:t>) – Salva</a:t>
            </a:r>
            <a:endParaRPr sz="1600" dirty="0">
              <a:solidFill>
                <a:srgbClr val="184B9A"/>
              </a:solidFill>
            </a:endParaRPr>
          </a:p>
        </p:txBody>
      </p:sp>
      <p:sp>
        <p:nvSpPr>
          <p:cNvPr id="339" name="Google Shape;339;p16"/>
          <p:cNvSpPr txBox="1"/>
          <p:nvPr/>
        </p:nvSpPr>
        <p:spPr>
          <a:xfrm>
            <a:off x="4578349" y="4818449"/>
            <a:ext cx="3903075" cy="18835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IT" sz="1600" b="1" dirty="0" err="1">
                <a:solidFill>
                  <a:srgbClr val="184B9A"/>
                </a:solidFill>
              </a:rPr>
              <a:t>LibreOffice</a:t>
            </a:r>
            <a:r>
              <a:rPr lang="it-IT" sz="1600" b="1" dirty="0">
                <a:solidFill>
                  <a:srgbClr val="184B9A"/>
                </a:solidFill>
              </a:rPr>
              <a:t> </a:t>
            </a:r>
            <a:r>
              <a:rPr lang="it-IT" sz="1600" b="1" dirty="0" err="1">
                <a:solidFill>
                  <a:srgbClr val="184B9A"/>
                </a:solidFill>
              </a:rPr>
              <a:t>Calc</a:t>
            </a:r>
            <a:r>
              <a:rPr lang="it-IT" sz="1600" dirty="0">
                <a:solidFill>
                  <a:srgbClr val="184B9A"/>
                </a:solidFill>
              </a:rPr>
              <a:t> : File – Salva con nome – indicare nome file - selezione in Salva come Testo CSV (.</a:t>
            </a:r>
            <a:r>
              <a:rPr lang="it-IT" sz="1600" dirty="0" err="1">
                <a:solidFill>
                  <a:srgbClr val="184B9A"/>
                </a:solidFill>
              </a:rPr>
              <a:t>csv</a:t>
            </a:r>
            <a:r>
              <a:rPr lang="it-IT" sz="1600" dirty="0">
                <a:solidFill>
                  <a:srgbClr val="184B9A"/>
                </a:solidFill>
              </a:rPr>
              <a:t>) – usa il formato </a:t>
            </a:r>
            <a:r>
              <a:rPr lang="it-IT" sz="1600" dirty="0" err="1">
                <a:solidFill>
                  <a:srgbClr val="184B9A"/>
                </a:solidFill>
              </a:rPr>
              <a:t>csv</a:t>
            </a:r>
            <a:r>
              <a:rPr lang="it-IT" sz="1600" dirty="0">
                <a:solidFill>
                  <a:srgbClr val="184B9A"/>
                </a:solidFill>
              </a:rPr>
              <a:t> - Salva – indicare separatore di campo ; (punto e virgola) – cancellare separatore di testo – OK</a:t>
            </a:r>
            <a:endParaRPr sz="1600" dirty="0">
              <a:solidFill>
                <a:srgbClr val="184B9A"/>
              </a:solidFill>
            </a:endParaRPr>
          </a:p>
        </p:txBody>
      </p:sp>
      <p:sp>
        <p:nvSpPr>
          <p:cNvPr id="12" name="Google Shape;271;p13"/>
          <p:cNvSpPr/>
          <p:nvPr/>
        </p:nvSpPr>
        <p:spPr>
          <a:xfrm>
            <a:off x="2791202" y="1002922"/>
            <a:ext cx="4603899"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Creazione Allegato B (2)</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3" name="Immagine 2"/>
          <p:cNvPicPr>
            <a:picLocks noChangeAspect="1"/>
          </p:cNvPicPr>
          <p:nvPr/>
        </p:nvPicPr>
        <p:blipFill>
          <a:blip r:embed="rId5"/>
          <a:stretch>
            <a:fillRect/>
          </a:stretch>
        </p:blipFill>
        <p:spPr>
          <a:xfrm>
            <a:off x="405333" y="1611305"/>
            <a:ext cx="8054340" cy="746760"/>
          </a:xfrm>
          <a:prstGeom prst="rect">
            <a:avLst/>
          </a:prstGeom>
        </p:spPr>
      </p:pic>
      <p:pic>
        <p:nvPicPr>
          <p:cNvPr id="10" name="Picture 2" descr="logo CCIAAVERO"/>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171"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54" name="Google Shape;354;g28bde5ab77d_1_29"/>
          <p:cNvSpPr txBox="1"/>
          <p:nvPr/>
        </p:nvSpPr>
        <p:spPr>
          <a:xfrm>
            <a:off x="332025" y="1774325"/>
            <a:ext cx="8345810" cy="241601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L="12700">
              <a:lnSpc>
                <a:spcPct val="150000"/>
              </a:lnSpc>
              <a:spcBef>
                <a:spcPts val="600"/>
              </a:spcBef>
              <a:defRPr sz="1800">
                <a:solidFill>
                  <a:schemeClr val="accent6">
                    <a:lumMod val="50000"/>
                  </a:schemeClr>
                </a:solidFill>
              </a:defRPr>
            </a:lvl1pPr>
          </a:lstStyle>
          <a:p>
            <a:pPr algn="just"/>
            <a:r>
              <a:rPr lang="it-IT" dirty="0"/>
              <a:t>E' necessario controllare il corretto salvataggio del campo Codice Fiscale (con gli 0 iniziali nel caso di codice fiscale d'impresa a 11 caratteri).</a:t>
            </a:r>
            <a:endParaRPr dirty="0"/>
          </a:p>
          <a:p>
            <a:pPr algn="just"/>
            <a:r>
              <a:rPr lang="it-IT" dirty="0"/>
              <a:t>Nel caso di salvataggio in formato </a:t>
            </a:r>
            <a:r>
              <a:rPr lang="it-IT" dirty="0" err="1"/>
              <a:t>csv</a:t>
            </a:r>
            <a:r>
              <a:rPr lang="it-IT" dirty="0"/>
              <a:t>, con elisione di zeri (0) iniziali, si rende necessario selezionare preventivamente la colonna CODICE FISCALE, selezionare Formato Celle – Numero, Categoria Testo.</a:t>
            </a:r>
            <a:endParaRPr dirty="0"/>
          </a:p>
        </p:txBody>
      </p:sp>
      <p:sp>
        <p:nvSpPr>
          <p:cNvPr id="13" name="Google Shape;271;p13"/>
          <p:cNvSpPr/>
          <p:nvPr/>
        </p:nvSpPr>
        <p:spPr>
          <a:xfrm>
            <a:off x="613428" y="1056343"/>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Elementi di attenzione</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5"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54"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7" name="Google Shape;367;g28bde5ab77d_1_55"/>
          <p:cNvSpPr/>
          <p:nvPr/>
        </p:nvSpPr>
        <p:spPr>
          <a:xfrm>
            <a:off x="1524000" y="861453"/>
            <a:ext cx="6957300" cy="1060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2800" b="1">
              <a:solidFill>
                <a:srgbClr val="24509A"/>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a:p>
            <a:pPr marL="0" marR="0" lvl="0" indent="0" algn="l" rtl="0">
              <a:spcBef>
                <a:spcPts val="0"/>
              </a:spcBef>
              <a:spcAft>
                <a:spcPts val="0"/>
              </a:spcAft>
              <a:buNone/>
            </a:pPr>
            <a:endParaRPr sz="2400" b="1">
              <a:solidFill>
                <a:srgbClr val="2C486C"/>
              </a:solidFill>
              <a:latin typeface="Arial"/>
              <a:ea typeface="Arial"/>
              <a:cs typeface="Arial"/>
              <a:sym typeface="Arial"/>
            </a:endParaRPr>
          </a:p>
        </p:txBody>
      </p:sp>
      <p:pic>
        <p:nvPicPr>
          <p:cNvPr id="371" name="Google Shape;371;g28bde5ab77d_1_55"/>
          <p:cNvPicPr preferRelativeResize="0"/>
          <p:nvPr/>
        </p:nvPicPr>
        <p:blipFill>
          <a:blip r:embed="rId3">
            <a:alphaModFix/>
          </a:blip>
          <a:stretch>
            <a:fillRect/>
          </a:stretch>
        </p:blipFill>
        <p:spPr>
          <a:xfrm>
            <a:off x="0" y="3093327"/>
            <a:ext cx="4453968" cy="3586729"/>
          </a:xfrm>
          <a:prstGeom prst="rect">
            <a:avLst/>
          </a:prstGeom>
          <a:noFill/>
          <a:ln>
            <a:noFill/>
          </a:ln>
        </p:spPr>
      </p:pic>
      <p:pic>
        <p:nvPicPr>
          <p:cNvPr id="372" name="Google Shape;372;g28bde5ab77d_1_55"/>
          <p:cNvPicPr preferRelativeResize="0"/>
          <p:nvPr/>
        </p:nvPicPr>
        <p:blipFill>
          <a:blip r:embed="rId4">
            <a:alphaModFix/>
          </a:blip>
          <a:stretch>
            <a:fillRect/>
          </a:stretch>
        </p:blipFill>
        <p:spPr>
          <a:xfrm>
            <a:off x="4323600" y="4121833"/>
            <a:ext cx="4820400" cy="1526831"/>
          </a:xfrm>
          <a:prstGeom prst="rect">
            <a:avLst/>
          </a:prstGeom>
          <a:noFill/>
          <a:ln>
            <a:noFill/>
          </a:ln>
        </p:spPr>
      </p:pic>
      <p:pic>
        <p:nvPicPr>
          <p:cNvPr id="373" name="Google Shape;373;g28bde5ab77d_1_55"/>
          <p:cNvPicPr preferRelativeResize="0"/>
          <p:nvPr/>
        </p:nvPicPr>
        <p:blipFill>
          <a:blip r:embed="rId5">
            <a:alphaModFix/>
          </a:blip>
          <a:stretch>
            <a:fillRect/>
          </a:stretch>
        </p:blipFill>
        <p:spPr>
          <a:xfrm>
            <a:off x="4547008" y="5492675"/>
            <a:ext cx="4355850" cy="771200"/>
          </a:xfrm>
          <a:prstGeom prst="rect">
            <a:avLst/>
          </a:prstGeom>
          <a:noFill/>
          <a:ln>
            <a:noFill/>
          </a:ln>
        </p:spPr>
      </p:pic>
      <p:pic>
        <p:nvPicPr>
          <p:cNvPr id="374" name="Google Shape;374;g28bde5ab77d_1_55"/>
          <p:cNvPicPr preferRelativeResize="0"/>
          <p:nvPr/>
        </p:nvPicPr>
        <p:blipFill>
          <a:blip r:embed="rId6">
            <a:alphaModFix/>
          </a:blip>
          <a:stretch>
            <a:fillRect/>
          </a:stretch>
        </p:blipFill>
        <p:spPr>
          <a:xfrm>
            <a:off x="4203324" y="3138198"/>
            <a:ext cx="1200749" cy="855850"/>
          </a:xfrm>
          <a:prstGeom prst="rect">
            <a:avLst/>
          </a:prstGeom>
          <a:noFill/>
          <a:ln>
            <a:noFill/>
          </a:ln>
        </p:spPr>
      </p:pic>
      <p:sp>
        <p:nvSpPr>
          <p:cNvPr id="16" name="Google Shape;271;p13"/>
          <p:cNvSpPr/>
          <p:nvPr/>
        </p:nvSpPr>
        <p:spPr>
          <a:xfrm>
            <a:off x="959700" y="986302"/>
            <a:ext cx="7521600" cy="73433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err="1">
                <a:solidFill>
                  <a:srgbClr val="FF0000"/>
                </a:solidFill>
              </a:rPr>
              <a:t>Files</a:t>
            </a:r>
            <a:r>
              <a:rPr lang="it-IT" sz="2200" b="1" dirty="0">
                <a:solidFill>
                  <a:srgbClr val="FF0000"/>
                </a:solidFill>
              </a:rPr>
              <a:t> da inviare: elenco </a:t>
            </a:r>
            <a:r>
              <a:rPr lang="it-IT" sz="2200" b="1" dirty="0" err="1">
                <a:solidFill>
                  <a:srgbClr val="FF0000"/>
                </a:solidFill>
              </a:rPr>
              <a:t>csv</a:t>
            </a:r>
            <a:r>
              <a:rPr lang="it-IT" sz="2200" b="1" dirty="0">
                <a:solidFill>
                  <a:srgbClr val="FF0000"/>
                </a:solidFill>
              </a:rPr>
              <a:t> + dichiarazione allegato B</a:t>
            </a:r>
          </a:p>
          <a:p>
            <a:pPr marL="0" marR="0" lvl="0" indent="0" algn="l" rtl="0">
              <a:spcBef>
                <a:spcPts val="0"/>
              </a:spcBef>
              <a:spcAft>
                <a:spcPts val="0"/>
              </a:spcAft>
              <a:buNone/>
            </a:pPr>
            <a:r>
              <a:rPr lang="it-IT" sz="2200" b="1" dirty="0" smtClean="0">
                <a:solidFill>
                  <a:srgbClr val="FF0000"/>
                </a:solidFill>
              </a:rPr>
              <a:t>Azioni</a:t>
            </a:r>
            <a:r>
              <a:rPr lang="it-IT" sz="2200" b="1" dirty="0">
                <a:solidFill>
                  <a:srgbClr val="FF0000"/>
                </a:solidFill>
              </a:rPr>
              <a:t>: firma digitale CADES (.p7m) + cifratura</a:t>
            </a:r>
            <a:endParaRPr sz="2200" b="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4" name="CasellaDiTesto 3"/>
          <p:cNvSpPr txBox="1"/>
          <p:nvPr/>
        </p:nvSpPr>
        <p:spPr>
          <a:xfrm>
            <a:off x="317241" y="1595535"/>
            <a:ext cx="8503597" cy="802432"/>
          </a:xfrm>
          <a:prstGeom prst="rect">
            <a:avLst/>
          </a:prstGeom>
          <a:noFill/>
        </p:spPr>
        <p:txBody>
          <a:bodyPr wrap="square" rtlCol="0">
            <a:spAutoFit/>
          </a:bodyPr>
          <a:lstStyle/>
          <a:p>
            <a:endParaRPr lang="it-IT" dirty="0"/>
          </a:p>
        </p:txBody>
      </p:sp>
      <p:pic>
        <p:nvPicPr>
          <p:cNvPr id="7" name="Immagine 6"/>
          <p:cNvPicPr>
            <a:picLocks noChangeAspect="1"/>
          </p:cNvPicPr>
          <p:nvPr/>
        </p:nvPicPr>
        <p:blipFill>
          <a:blip r:embed="rId7"/>
          <a:stretch>
            <a:fillRect/>
          </a:stretch>
        </p:blipFill>
        <p:spPr>
          <a:xfrm>
            <a:off x="117276" y="1920588"/>
            <a:ext cx="8903526" cy="1044500"/>
          </a:xfrm>
          <a:prstGeom prst="rect">
            <a:avLst/>
          </a:prstGeom>
        </p:spPr>
      </p:pic>
      <p:pic>
        <p:nvPicPr>
          <p:cNvPr id="11" name="Picture 2" descr="logo CCIAAVERO"/>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050"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407" name="Google Shape;407;g28bde5ab77d_1_81"/>
          <p:cNvSpPr txBox="1"/>
          <p:nvPr/>
        </p:nvSpPr>
        <p:spPr>
          <a:xfrm>
            <a:off x="457200" y="1356375"/>
            <a:ext cx="8410200" cy="498595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marL="355600" indent="-342900">
              <a:lnSpc>
                <a:spcPct val="150000"/>
              </a:lnSpc>
              <a:spcBef>
                <a:spcPts val="600"/>
              </a:spcBef>
              <a:buFont typeface="+mj-lt"/>
              <a:buAutoNum type="arabicPeriod"/>
              <a:defRPr sz="1800">
                <a:solidFill>
                  <a:schemeClr val="accent6">
                    <a:lumMod val="50000"/>
                  </a:schemeClr>
                </a:solidFill>
              </a:defRPr>
            </a:lvl1pPr>
          </a:lstStyle>
          <a:p>
            <a:pPr marL="12700" indent="0">
              <a:buNone/>
            </a:pPr>
            <a:r>
              <a:rPr lang="it-IT" dirty="0"/>
              <a:t>La cifratura (detta anche crittografia) di un documento è un'operazione con la quale si rende quel documento completamente illeggibile per chiunque, ad eccezione di chi possiede la chiave che permette di decifrarlo, ossia riportarlo "in chiaro". La cifratura, dunque, permette di assicurare la confidenzialità̀ di informazioni riservate.</a:t>
            </a:r>
            <a:endParaRPr dirty="0"/>
          </a:p>
          <a:p>
            <a:pPr marL="12700" indent="0">
              <a:buNone/>
            </a:pPr>
            <a:r>
              <a:rPr lang="it-IT" dirty="0"/>
              <a:t>Per cifrare un documento in modo che solo un particolare destinatario possa leggerlo, il mittente deve avere a disposizione il certificato di quel destinatario, poiché́ l'operazione di cifratura richiede l'uso della chiave pubblica.</a:t>
            </a:r>
            <a:endParaRPr dirty="0"/>
          </a:p>
          <a:p>
            <a:pPr marL="12700" indent="0">
              <a:buNone/>
            </a:pPr>
            <a:r>
              <a:rPr lang="it-IT" dirty="0"/>
              <a:t>Per poter decifrare un documento, il destinatario deve avere a disposizione la propria </a:t>
            </a:r>
            <a:r>
              <a:rPr lang="it-IT" dirty="0" err="1"/>
              <a:t>smartcard</a:t>
            </a:r>
            <a:r>
              <a:rPr lang="it-IT" dirty="0"/>
              <a:t>/</a:t>
            </a:r>
            <a:r>
              <a:rPr lang="it-IT" dirty="0" err="1"/>
              <a:t>token</a:t>
            </a:r>
            <a:r>
              <a:rPr lang="it-IT" dirty="0"/>
              <a:t>, in quanto l'operazione di decifratura richiede l'uso della chiave privata. </a:t>
            </a:r>
            <a:endParaRPr dirty="0"/>
          </a:p>
        </p:txBody>
      </p:sp>
      <p:sp>
        <p:nvSpPr>
          <p:cNvPr id="13" name="Google Shape;271;p13"/>
          <p:cNvSpPr/>
          <p:nvPr/>
        </p:nvSpPr>
        <p:spPr>
          <a:xfrm>
            <a:off x="457200" y="1134134"/>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Cifratura</a:t>
            </a:r>
            <a:endParaRPr sz="2200" b="1" i="1" dirty="0">
              <a:solidFill>
                <a:srgbClr val="FF0000"/>
              </a:solidFill>
            </a:endParaRPr>
          </a:p>
          <a:p>
            <a:pPr marL="0" marR="0" lvl="0" indent="0" algn="l" rtl="0">
              <a:spcBef>
                <a:spcPts val="0"/>
              </a:spcBef>
              <a:spcAft>
                <a:spcPts val="0"/>
              </a:spcAft>
              <a:buNone/>
            </a:pPr>
            <a:endParaRPr sz="2200" b="1" dirty="0">
              <a:solidFill>
                <a:srgbClr val="FF0000"/>
              </a:solidFill>
            </a:endParaRPr>
          </a:p>
        </p:txBody>
      </p:sp>
      <p:pic>
        <p:nvPicPr>
          <p:cNvPr id="5"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51"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22" name="Google Shape;422;g28bde5ab77d_1_42"/>
          <p:cNvPicPr preferRelativeResize="0"/>
          <p:nvPr/>
        </p:nvPicPr>
        <p:blipFill>
          <a:blip r:embed="rId3">
            <a:alphaModFix/>
          </a:blip>
          <a:stretch>
            <a:fillRect/>
          </a:stretch>
        </p:blipFill>
        <p:spPr>
          <a:xfrm>
            <a:off x="1048766" y="1602428"/>
            <a:ext cx="7014936" cy="5096600"/>
          </a:xfrm>
          <a:prstGeom prst="rect">
            <a:avLst/>
          </a:prstGeom>
          <a:noFill/>
          <a:ln>
            <a:noFill/>
          </a:ln>
        </p:spPr>
      </p:pic>
      <p:sp>
        <p:nvSpPr>
          <p:cNvPr id="13" name="Google Shape;271;p13"/>
          <p:cNvSpPr/>
          <p:nvPr/>
        </p:nvSpPr>
        <p:spPr>
          <a:xfrm>
            <a:off x="795434" y="1020932"/>
            <a:ext cx="7521600" cy="444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200" b="1" dirty="0">
                <a:solidFill>
                  <a:srgbClr val="FF0000"/>
                </a:solidFill>
              </a:rPr>
              <a:t>Flusso Certificato di Cifratura</a:t>
            </a:r>
            <a:endParaRPr sz="2200" b="1" i="1" dirty="0">
              <a:solidFill>
                <a:srgbClr val="FF0000"/>
              </a:solidFill>
            </a:endParaRPr>
          </a:p>
          <a:p>
            <a:pPr marL="0" marR="0" lvl="0" indent="0" algn="l" rtl="0">
              <a:spcBef>
                <a:spcPts val="0"/>
              </a:spcBef>
              <a:spcAft>
                <a:spcPts val="0"/>
              </a:spcAft>
              <a:buNone/>
            </a:pPr>
            <a:endParaRPr sz="2200" b="1" dirty="0">
              <a:solidFill>
                <a:srgbClr val="FF0000"/>
              </a:solidFill>
            </a:endParaRPr>
          </a:p>
        </p:txBody>
      </p:sp>
      <p:pic>
        <p:nvPicPr>
          <p:cNvPr id="5"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299"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3" name="Google Shape;271;p13"/>
          <p:cNvSpPr/>
          <p:nvPr/>
        </p:nvSpPr>
        <p:spPr>
          <a:xfrm>
            <a:off x="183285" y="1012974"/>
            <a:ext cx="8801689" cy="718803"/>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(1)</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grpSp>
        <p:nvGrpSpPr>
          <p:cNvPr id="8" name="Gruppo 7"/>
          <p:cNvGrpSpPr/>
          <p:nvPr/>
        </p:nvGrpSpPr>
        <p:grpSpPr>
          <a:xfrm>
            <a:off x="969033" y="2501913"/>
            <a:ext cx="7050098" cy="1461220"/>
            <a:chOff x="1658144" y="1891142"/>
            <a:chExt cx="7372350" cy="1461220"/>
          </a:xfrm>
        </p:grpSpPr>
        <p:pic>
          <p:nvPicPr>
            <p:cNvPr id="9" name="Immagine 8"/>
            <p:cNvPicPr>
              <a:picLocks noChangeAspect="1"/>
            </p:cNvPicPr>
            <p:nvPr/>
          </p:nvPicPr>
          <p:blipFill>
            <a:blip r:embed="rId3"/>
            <a:stretch>
              <a:fillRect/>
            </a:stretch>
          </p:blipFill>
          <p:spPr>
            <a:xfrm>
              <a:off x="1658144" y="2104587"/>
              <a:ext cx="7372350" cy="1247775"/>
            </a:xfrm>
            <a:prstGeom prst="rect">
              <a:avLst/>
            </a:prstGeom>
          </p:spPr>
        </p:pic>
        <p:sp>
          <p:nvSpPr>
            <p:cNvPr id="10" name="Freccia a destra 9"/>
            <p:cNvSpPr/>
            <p:nvPr/>
          </p:nvSpPr>
          <p:spPr>
            <a:xfrm rot="5400000">
              <a:off x="5708071" y="1953488"/>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1" name="Rettangolo 10"/>
          <p:cNvSpPr/>
          <p:nvPr/>
        </p:nvSpPr>
        <p:spPr>
          <a:xfrm>
            <a:off x="30885" y="1850583"/>
            <a:ext cx="8960715" cy="646331"/>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Avviare il software </a:t>
            </a:r>
            <a:r>
              <a:rPr lang="it-IT" sz="1800" dirty="0" err="1">
                <a:solidFill>
                  <a:schemeClr val="accent6">
                    <a:lumMod val="50000"/>
                  </a:schemeClr>
                </a:solidFill>
              </a:rPr>
              <a:t>Infocamere</a:t>
            </a:r>
            <a:r>
              <a:rPr lang="it-IT" sz="1800" dirty="0">
                <a:solidFill>
                  <a:schemeClr val="accent6">
                    <a:lumMod val="50000"/>
                  </a:schemeClr>
                </a:solidFill>
              </a:rPr>
              <a:t> Firma4NG (scaricabile dal portale id.infocamere.it)</a:t>
            </a:r>
          </a:p>
          <a:p>
            <a:pPr marL="285750" indent="-285750" algn="just">
              <a:buFont typeface="Wingdings" panose="05000000000000000000" pitchFamily="2" charset="2"/>
              <a:buChar char="ü"/>
            </a:pPr>
            <a:r>
              <a:rPr lang="it-IT" sz="1800" dirty="0">
                <a:solidFill>
                  <a:schemeClr val="accent6">
                    <a:lumMod val="50000"/>
                  </a:schemeClr>
                </a:solidFill>
              </a:rPr>
              <a:t>Cliccare sul box </a:t>
            </a:r>
            <a:r>
              <a:rPr lang="it-IT" sz="1800" b="1" i="1" dirty="0">
                <a:solidFill>
                  <a:schemeClr val="accent6">
                    <a:lumMod val="50000"/>
                  </a:schemeClr>
                </a:solidFill>
              </a:rPr>
              <a:t>Applicazioni</a:t>
            </a:r>
          </a:p>
        </p:txBody>
      </p:sp>
      <p:grpSp>
        <p:nvGrpSpPr>
          <p:cNvPr id="12" name="Gruppo 11"/>
          <p:cNvGrpSpPr/>
          <p:nvPr/>
        </p:nvGrpSpPr>
        <p:grpSpPr>
          <a:xfrm>
            <a:off x="982888" y="4991564"/>
            <a:ext cx="7050098" cy="1507122"/>
            <a:chOff x="1671999" y="4620499"/>
            <a:chExt cx="7372350" cy="1507122"/>
          </a:xfrm>
        </p:grpSpPr>
        <p:pic>
          <p:nvPicPr>
            <p:cNvPr id="14" name="Immagine 13"/>
            <p:cNvPicPr>
              <a:picLocks noChangeAspect="1"/>
            </p:cNvPicPr>
            <p:nvPr/>
          </p:nvPicPr>
          <p:blipFill>
            <a:blip r:embed="rId4"/>
            <a:stretch>
              <a:fillRect/>
            </a:stretch>
          </p:blipFill>
          <p:spPr>
            <a:xfrm>
              <a:off x="1671999" y="4898896"/>
              <a:ext cx="7372350" cy="1228725"/>
            </a:xfrm>
            <a:prstGeom prst="rect">
              <a:avLst/>
            </a:prstGeom>
          </p:spPr>
        </p:pic>
        <p:sp>
          <p:nvSpPr>
            <p:cNvPr id="15" name="Freccia a destra 14"/>
            <p:cNvSpPr/>
            <p:nvPr/>
          </p:nvSpPr>
          <p:spPr>
            <a:xfrm rot="5400000">
              <a:off x="3034145" y="4682845"/>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6" name="Rettangolo 15"/>
          <p:cNvSpPr/>
          <p:nvPr/>
        </p:nvSpPr>
        <p:spPr>
          <a:xfrm>
            <a:off x="183285" y="4221200"/>
            <a:ext cx="8960715" cy="646331"/>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box </a:t>
            </a:r>
            <a:r>
              <a:rPr lang="it-IT" sz="1800" b="1" i="1" dirty="0">
                <a:solidFill>
                  <a:schemeClr val="accent6">
                    <a:lumMod val="50000"/>
                  </a:schemeClr>
                </a:solidFill>
              </a:rPr>
              <a:t>Cifra</a:t>
            </a:r>
          </a:p>
          <a:p>
            <a:pPr marL="285750" indent="-285750" algn="just">
              <a:buFont typeface="Wingdings" panose="05000000000000000000" pitchFamily="2" charset="2"/>
              <a:buChar char="ü"/>
            </a:pPr>
            <a:endParaRPr lang="it-IT" sz="1800" b="1" i="1" dirty="0">
              <a:latin typeface="+mn-lt"/>
              <a:cs typeface="Titillium WebLight" pitchFamily="2" charset="0"/>
            </a:endParaRPr>
          </a:p>
        </p:txBody>
      </p:sp>
      <p:pic>
        <p:nvPicPr>
          <p:cNvPr id="17" name="Picture 2" descr="logo CCIAAVER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05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0084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7" name="Rettangolo 16"/>
          <p:cNvSpPr/>
          <p:nvPr/>
        </p:nvSpPr>
        <p:spPr>
          <a:xfrm>
            <a:off x="-75260" y="1726392"/>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Selezionare il file da cifrare che è già stato firmato digitalmente (formato .p7m CADES)</a:t>
            </a:r>
          </a:p>
        </p:txBody>
      </p:sp>
      <p:grpSp>
        <p:nvGrpSpPr>
          <p:cNvPr id="18" name="Gruppo 17"/>
          <p:cNvGrpSpPr/>
          <p:nvPr/>
        </p:nvGrpSpPr>
        <p:grpSpPr>
          <a:xfrm>
            <a:off x="1579934" y="2234528"/>
            <a:ext cx="6372225" cy="4505325"/>
            <a:chOff x="2158206" y="2152221"/>
            <a:chExt cx="6372225" cy="4505325"/>
          </a:xfrm>
        </p:grpSpPr>
        <p:pic>
          <p:nvPicPr>
            <p:cNvPr id="19" name="Immagine 18"/>
            <p:cNvPicPr>
              <a:picLocks noChangeAspect="1"/>
            </p:cNvPicPr>
            <p:nvPr/>
          </p:nvPicPr>
          <p:blipFill>
            <a:blip r:embed="rId3"/>
            <a:stretch>
              <a:fillRect/>
            </a:stretch>
          </p:blipFill>
          <p:spPr>
            <a:xfrm>
              <a:off x="2158206" y="2152221"/>
              <a:ext cx="6372225" cy="4505325"/>
            </a:xfrm>
            <a:prstGeom prst="rect">
              <a:avLst/>
            </a:prstGeom>
          </p:spPr>
        </p:pic>
        <p:sp>
          <p:nvSpPr>
            <p:cNvPr id="20" name="Freccia a destra 19"/>
            <p:cNvSpPr/>
            <p:nvPr/>
          </p:nvSpPr>
          <p:spPr>
            <a:xfrm rot="16200000">
              <a:off x="4184801" y="3982521"/>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6" name="Google Shape;271;p13"/>
          <p:cNvSpPr/>
          <p:nvPr/>
        </p:nvSpPr>
        <p:spPr>
          <a:xfrm>
            <a:off x="237250" y="956708"/>
            <a:ext cx="8745277"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(2)</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2" y="54014"/>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885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3" name="Gruppo 12"/>
          <p:cNvGrpSpPr/>
          <p:nvPr/>
        </p:nvGrpSpPr>
        <p:grpSpPr>
          <a:xfrm>
            <a:off x="996007" y="3395407"/>
            <a:ext cx="8147993" cy="1062126"/>
            <a:chOff x="1004371" y="1173546"/>
            <a:chExt cx="8147993" cy="1062126"/>
          </a:xfrm>
        </p:grpSpPr>
        <p:sp>
          <p:nvSpPr>
            <p:cNvPr id="15" name="Google Shape;147;p2"/>
            <p:cNvSpPr/>
            <p:nvPr/>
          </p:nvSpPr>
          <p:spPr>
            <a:xfrm>
              <a:off x="1004371" y="1173546"/>
              <a:ext cx="8147993" cy="10621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 name="Google Shape;148;p2"/>
            <p:cNvSpPr txBox="1"/>
            <p:nvPr/>
          </p:nvSpPr>
          <p:spPr>
            <a:xfrm>
              <a:off x="1178010" y="1285340"/>
              <a:ext cx="7974354" cy="7664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13873"/>
                </a:buClr>
                <a:buSzPts val="4400"/>
                <a:buFont typeface="Arial"/>
                <a:buNone/>
              </a:pPr>
              <a:r>
                <a:rPr lang="it-IT" sz="4400" b="1" dirty="0">
                  <a:solidFill>
                    <a:schemeClr val="bg2"/>
                  </a:solidFill>
                  <a:latin typeface="Arial"/>
                  <a:ea typeface="Arial"/>
                  <a:cs typeface="Arial"/>
                  <a:sym typeface="Arial"/>
                </a:rPr>
                <a:t>Fa</a:t>
              </a:r>
              <a:r>
                <a:rPr lang="it-IT" sz="4400" b="1" dirty="0">
                  <a:solidFill>
                    <a:schemeClr val="bg2"/>
                  </a:solidFill>
                  <a:sym typeface="Arial"/>
                </a:rPr>
                <a:t>si della procedura</a:t>
              </a:r>
              <a:endParaRPr dirty="0">
                <a:solidFill>
                  <a:schemeClr val="bg2"/>
                </a:solidFill>
              </a:endParaRPr>
            </a:p>
          </p:txBody>
        </p:sp>
      </p:grpSp>
      <p:grpSp>
        <p:nvGrpSpPr>
          <p:cNvPr id="2" name="Gruppo 1"/>
          <p:cNvGrpSpPr/>
          <p:nvPr/>
        </p:nvGrpSpPr>
        <p:grpSpPr>
          <a:xfrm>
            <a:off x="-12700" y="3319270"/>
            <a:ext cx="9177765" cy="1392102"/>
            <a:chOff x="0" y="3319270"/>
            <a:chExt cx="9177765" cy="1392102"/>
          </a:xfrm>
        </p:grpSpPr>
        <p:sp>
          <p:nvSpPr>
            <p:cNvPr id="156" name="Google Shape;156;p3"/>
            <p:cNvSpPr/>
            <p:nvPr/>
          </p:nvSpPr>
          <p:spPr>
            <a:xfrm>
              <a:off x="871117" y="3394582"/>
              <a:ext cx="8306648" cy="13167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3"/>
            <p:cNvSpPr txBox="1"/>
            <p:nvPr/>
          </p:nvSpPr>
          <p:spPr>
            <a:xfrm>
              <a:off x="1421659" y="3319270"/>
              <a:ext cx="7692193" cy="13921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5BA5"/>
                </a:buClr>
                <a:buSzPts val="4400"/>
                <a:buFont typeface="Arial"/>
                <a:buNone/>
              </a:pPr>
              <a:r>
                <a:rPr lang="it-IT" sz="4000" b="1" dirty="0" smtClean="0">
                  <a:solidFill>
                    <a:schemeClr val="bg2"/>
                  </a:solidFill>
                </a:rPr>
                <a:t>Servizio arricchimento elenchi per le Associazioni</a:t>
              </a:r>
              <a:endParaRPr sz="4000" dirty="0">
                <a:solidFill>
                  <a:schemeClr val="bg2"/>
                </a:solidFill>
              </a:endParaRPr>
            </a:p>
          </p:txBody>
        </p:sp>
        <p:sp>
          <p:nvSpPr>
            <p:cNvPr id="18" name="Rettangolo 17"/>
            <p:cNvSpPr/>
            <p:nvPr/>
          </p:nvSpPr>
          <p:spPr>
            <a:xfrm>
              <a:off x="0" y="3393757"/>
              <a:ext cx="1183971" cy="1317615"/>
            </a:xfrm>
            <a:prstGeom prst="rect">
              <a:avLst/>
            </a:prstGeom>
            <a:gradFill flip="none" rotWithShape="1">
              <a:gsLst>
                <a:gs pos="11000">
                  <a:schemeClr val="bg1"/>
                </a:gs>
                <a:gs pos="74000">
                  <a:srgbClr val="97D256">
                    <a:alpha val="75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309" y="45132"/>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1" name="Rettangolo 10"/>
          <p:cNvSpPr/>
          <p:nvPr/>
        </p:nvSpPr>
        <p:spPr>
          <a:xfrm>
            <a:off x="644706" y="2117508"/>
            <a:ext cx="8079445"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pulsante </a:t>
            </a:r>
            <a:r>
              <a:rPr lang="it-IT" sz="1800" b="1" i="1" dirty="0">
                <a:solidFill>
                  <a:schemeClr val="accent6">
                    <a:lumMod val="50000"/>
                  </a:schemeClr>
                </a:solidFill>
              </a:rPr>
              <a:t>Importa da File</a:t>
            </a:r>
          </a:p>
        </p:txBody>
      </p:sp>
      <p:grpSp>
        <p:nvGrpSpPr>
          <p:cNvPr id="12" name="Gruppo 11"/>
          <p:cNvGrpSpPr/>
          <p:nvPr/>
        </p:nvGrpSpPr>
        <p:grpSpPr>
          <a:xfrm>
            <a:off x="1154966" y="2579332"/>
            <a:ext cx="7292850" cy="4190028"/>
            <a:chOff x="1591469" y="1523571"/>
            <a:chExt cx="7505700" cy="5153025"/>
          </a:xfrm>
        </p:grpSpPr>
        <p:pic>
          <p:nvPicPr>
            <p:cNvPr id="14" name="Immagine 13"/>
            <p:cNvPicPr>
              <a:picLocks noChangeAspect="1"/>
            </p:cNvPicPr>
            <p:nvPr/>
          </p:nvPicPr>
          <p:blipFill>
            <a:blip r:embed="rId3"/>
            <a:stretch>
              <a:fillRect/>
            </a:stretch>
          </p:blipFill>
          <p:spPr>
            <a:xfrm>
              <a:off x="1591469" y="1523571"/>
              <a:ext cx="7505700" cy="5153025"/>
            </a:xfrm>
            <a:prstGeom prst="rect">
              <a:avLst/>
            </a:prstGeom>
          </p:spPr>
        </p:pic>
        <p:sp>
          <p:nvSpPr>
            <p:cNvPr id="15" name="Freccia a destra 14"/>
            <p:cNvSpPr/>
            <p:nvPr/>
          </p:nvSpPr>
          <p:spPr>
            <a:xfrm rot="10800000">
              <a:off x="6082141" y="6026726"/>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444752" y="1021850"/>
            <a:ext cx="7830008"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(3)</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030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0" y="1733637"/>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Selezionare il certificato di cifratura .</a:t>
            </a:r>
            <a:r>
              <a:rPr lang="it-IT" sz="1800" dirty="0" err="1">
                <a:solidFill>
                  <a:schemeClr val="accent6">
                    <a:lumMod val="50000"/>
                  </a:schemeClr>
                </a:solidFill>
              </a:rPr>
              <a:t>cer</a:t>
            </a:r>
            <a:endParaRPr lang="it-IT" sz="1800" dirty="0">
              <a:solidFill>
                <a:schemeClr val="accent6">
                  <a:lumMod val="50000"/>
                </a:schemeClr>
              </a:solidFill>
            </a:endParaRPr>
          </a:p>
        </p:txBody>
      </p:sp>
      <p:grpSp>
        <p:nvGrpSpPr>
          <p:cNvPr id="17" name="Gruppo 16"/>
          <p:cNvGrpSpPr/>
          <p:nvPr/>
        </p:nvGrpSpPr>
        <p:grpSpPr>
          <a:xfrm>
            <a:off x="1578223" y="2209961"/>
            <a:ext cx="6372225" cy="4505325"/>
            <a:chOff x="2303886" y="1778213"/>
            <a:chExt cx="6372225" cy="4505325"/>
          </a:xfrm>
        </p:grpSpPr>
        <p:pic>
          <p:nvPicPr>
            <p:cNvPr id="18" name="Immagine 17"/>
            <p:cNvPicPr>
              <a:picLocks noChangeAspect="1"/>
            </p:cNvPicPr>
            <p:nvPr/>
          </p:nvPicPr>
          <p:blipFill>
            <a:blip r:embed="rId3"/>
            <a:stretch>
              <a:fillRect/>
            </a:stretch>
          </p:blipFill>
          <p:spPr>
            <a:xfrm>
              <a:off x="2303886" y="1778213"/>
              <a:ext cx="6372225" cy="4505325"/>
            </a:xfrm>
            <a:prstGeom prst="rect">
              <a:avLst/>
            </a:prstGeom>
          </p:spPr>
        </p:pic>
        <p:sp>
          <p:nvSpPr>
            <p:cNvPr id="19" name="Freccia a destra 18"/>
            <p:cNvSpPr/>
            <p:nvPr/>
          </p:nvSpPr>
          <p:spPr>
            <a:xfrm rot="16200000">
              <a:off x="4544286" y="3435926"/>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204185" y="964682"/>
            <a:ext cx="8692011" cy="661964"/>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(4)</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9436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1" name="Rettangolo 10"/>
          <p:cNvSpPr/>
          <p:nvPr/>
        </p:nvSpPr>
        <p:spPr>
          <a:xfrm>
            <a:off x="163535" y="1916939"/>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pulsante </a:t>
            </a:r>
            <a:r>
              <a:rPr lang="it-IT" sz="1800" b="1" i="1" dirty="0">
                <a:solidFill>
                  <a:schemeClr val="accent6">
                    <a:lumMod val="50000"/>
                  </a:schemeClr>
                </a:solidFill>
              </a:rPr>
              <a:t>Aggiungi</a:t>
            </a:r>
            <a:r>
              <a:rPr lang="it-IT" sz="1800" dirty="0">
                <a:solidFill>
                  <a:schemeClr val="accent6">
                    <a:lumMod val="50000"/>
                  </a:schemeClr>
                </a:solidFill>
              </a:rPr>
              <a:t> e spostare il certificato nel box </a:t>
            </a:r>
            <a:r>
              <a:rPr lang="it-IT" sz="1800" b="1" i="1" dirty="0">
                <a:solidFill>
                  <a:schemeClr val="accent6">
                    <a:lumMod val="50000"/>
                  </a:schemeClr>
                </a:solidFill>
              </a:rPr>
              <a:t>«Cifra per….»</a:t>
            </a:r>
          </a:p>
        </p:txBody>
      </p:sp>
      <p:grpSp>
        <p:nvGrpSpPr>
          <p:cNvPr id="12" name="Gruppo 11"/>
          <p:cNvGrpSpPr/>
          <p:nvPr/>
        </p:nvGrpSpPr>
        <p:grpSpPr>
          <a:xfrm>
            <a:off x="1333743" y="2556769"/>
            <a:ext cx="7227956" cy="4209465"/>
            <a:chOff x="1543844" y="1527899"/>
            <a:chExt cx="7600950" cy="5172075"/>
          </a:xfrm>
        </p:grpSpPr>
        <p:pic>
          <p:nvPicPr>
            <p:cNvPr id="14" name="Immagine 13"/>
            <p:cNvPicPr>
              <a:picLocks noChangeAspect="1"/>
            </p:cNvPicPr>
            <p:nvPr/>
          </p:nvPicPr>
          <p:blipFill>
            <a:blip r:embed="rId3"/>
            <a:stretch>
              <a:fillRect/>
            </a:stretch>
          </p:blipFill>
          <p:spPr>
            <a:xfrm>
              <a:off x="1543844" y="1527899"/>
              <a:ext cx="7600950" cy="5172075"/>
            </a:xfrm>
            <a:prstGeom prst="rect">
              <a:avLst/>
            </a:prstGeom>
          </p:spPr>
        </p:pic>
        <p:sp>
          <p:nvSpPr>
            <p:cNvPr id="15" name="Freccia a destra 14"/>
            <p:cNvSpPr/>
            <p:nvPr/>
          </p:nvSpPr>
          <p:spPr>
            <a:xfrm rot="10800000">
              <a:off x="6470059" y="3685311"/>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Ovale 19"/>
            <p:cNvSpPr/>
            <p:nvPr/>
          </p:nvSpPr>
          <p:spPr>
            <a:xfrm>
              <a:off x="6026727" y="3754586"/>
              <a:ext cx="443331" cy="44334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5" name="Google Shape;271;p13"/>
          <p:cNvSpPr/>
          <p:nvPr/>
        </p:nvSpPr>
        <p:spPr>
          <a:xfrm>
            <a:off x="471384" y="1020932"/>
            <a:ext cx="8193221"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(5)</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3676261" y="2836506"/>
            <a:ext cx="51318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135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63488" y="1864153"/>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sul pulsante </a:t>
            </a:r>
            <a:r>
              <a:rPr lang="it-IT" sz="1800" b="1" i="1" dirty="0">
                <a:solidFill>
                  <a:schemeClr val="accent6">
                    <a:lumMod val="50000"/>
                  </a:schemeClr>
                </a:solidFill>
              </a:rPr>
              <a:t>Avanti</a:t>
            </a:r>
          </a:p>
        </p:txBody>
      </p:sp>
      <p:grpSp>
        <p:nvGrpSpPr>
          <p:cNvPr id="17" name="Gruppo 16"/>
          <p:cNvGrpSpPr/>
          <p:nvPr/>
        </p:nvGrpSpPr>
        <p:grpSpPr>
          <a:xfrm>
            <a:off x="1798491" y="2375276"/>
            <a:ext cx="6403050" cy="4482724"/>
            <a:chOff x="2410867" y="1505133"/>
            <a:chExt cx="6604468" cy="5271125"/>
          </a:xfrm>
        </p:grpSpPr>
        <p:pic>
          <p:nvPicPr>
            <p:cNvPr id="18" name="Immagine 17"/>
            <p:cNvPicPr>
              <a:picLocks noChangeAspect="1"/>
            </p:cNvPicPr>
            <p:nvPr/>
          </p:nvPicPr>
          <p:blipFill>
            <a:blip r:embed="rId3"/>
            <a:stretch>
              <a:fillRect/>
            </a:stretch>
          </p:blipFill>
          <p:spPr>
            <a:xfrm>
              <a:off x="2410867" y="1505133"/>
              <a:ext cx="6604468" cy="5245456"/>
            </a:xfrm>
            <a:prstGeom prst="rect">
              <a:avLst/>
            </a:prstGeom>
          </p:spPr>
        </p:pic>
        <p:sp>
          <p:nvSpPr>
            <p:cNvPr id="19" name="Freccia a destra 18"/>
            <p:cNvSpPr/>
            <p:nvPr/>
          </p:nvSpPr>
          <p:spPr>
            <a:xfrm>
              <a:off x="6803735" y="6208222"/>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168675" y="934675"/>
            <a:ext cx="8754155"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(6)</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3853245" y="2836506"/>
            <a:ext cx="485192" cy="55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6393190" y="2789853"/>
            <a:ext cx="503853" cy="74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2273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1" name="Rettangolo 10"/>
          <p:cNvSpPr/>
          <p:nvPr/>
        </p:nvSpPr>
        <p:spPr>
          <a:xfrm>
            <a:off x="0" y="1957707"/>
            <a:ext cx="9370299" cy="369332"/>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Cliccare nuovamente sul pulsante </a:t>
            </a:r>
            <a:r>
              <a:rPr lang="it-IT" sz="1800" b="1" i="1" dirty="0">
                <a:solidFill>
                  <a:schemeClr val="accent6">
                    <a:lumMod val="50000"/>
                  </a:schemeClr>
                </a:solidFill>
              </a:rPr>
              <a:t>Avanti</a:t>
            </a:r>
          </a:p>
        </p:txBody>
      </p:sp>
      <p:grpSp>
        <p:nvGrpSpPr>
          <p:cNvPr id="12" name="Gruppo 11"/>
          <p:cNvGrpSpPr/>
          <p:nvPr/>
        </p:nvGrpSpPr>
        <p:grpSpPr>
          <a:xfrm>
            <a:off x="1910338" y="2410404"/>
            <a:ext cx="6272827" cy="4390032"/>
            <a:chOff x="2333553" y="1453811"/>
            <a:chExt cx="6631492" cy="5306870"/>
          </a:xfrm>
        </p:grpSpPr>
        <p:pic>
          <p:nvPicPr>
            <p:cNvPr id="14" name="Immagine 13"/>
            <p:cNvPicPr>
              <a:picLocks noChangeAspect="1"/>
            </p:cNvPicPr>
            <p:nvPr/>
          </p:nvPicPr>
          <p:blipFill>
            <a:blip r:embed="rId3"/>
            <a:stretch>
              <a:fillRect/>
            </a:stretch>
          </p:blipFill>
          <p:spPr>
            <a:xfrm>
              <a:off x="2333553" y="1453811"/>
              <a:ext cx="6631492" cy="5306870"/>
            </a:xfrm>
            <a:prstGeom prst="rect">
              <a:avLst/>
            </a:prstGeom>
          </p:spPr>
        </p:pic>
        <p:sp>
          <p:nvSpPr>
            <p:cNvPr id="15" name="Freccia a destra 14"/>
            <p:cNvSpPr/>
            <p:nvPr/>
          </p:nvSpPr>
          <p:spPr>
            <a:xfrm rot="5400000">
              <a:off x="7496471" y="5723319"/>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4" name="Google Shape;271;p13"/>
          <p:cNvSpPr/>
          <p:nvPr/>
        </p:nvSpPr>
        <p:spPr>
          <a:xfrm>
            <a:off x="353156" y="1104297"/>
            <a:ext cx="8462369"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(7)</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6400800" y="2780522"/>
            <a:ext cx="28924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4543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28146" y="1954205"/>
            <a:ext cx="9172146" cy="1200329"/>
          </a:xfrm>
          <a:prstGeom prst="rect">
            <a:avLst/>
          </a:prstGeom>
        </p:spPr>
        <p:txBody>
          <a:bodyPr wrap="square">
            <a:spAutoFit/>
          </a:bodyPr>
          <a:lstStyle/>
          <a:p>
            <a:pPr marL="285750" indent="-285750" algn="just">
              <a:buFont typeface="Wingdings" panose="05000000000000000000" pitchFamily="2" charset="2"/>
              <a:buChar char="ü"/>
            </a:pPr>
            <a:r>
              <a:rPr lang="it-IT" sz="1800" dirty="0">
                <a:solidFill>
                  <a:schemeClr val="accent6">
                    <a:lumMod val="50000"/>
                  </a:schemeClr>
                </a:solidFill>
              </a:rPr>
              <a:t>L’operazione di cifratura si è conclusa positivamente, cliccare sul pulsante </a:t>
            </a:r>
            <a:r>
              <a:rPr lang="it-IT" sz="1800" b="1" i="1" dirty="0">
                <a:solidFill>
                  <a:schemeClr val="accent6">
                    <a:lumMod val="50000"/>
                  </a:schemeClr>
                </a:solidFill>
              </a:rPr>
              <a:t>Termina</a:t>
            </a:r>
            <a:r>
              <a:rPr lang="it-IT" sz="1800" dirty="0">
                <a:solidFill>
                  <a:schemeClr val="accent6">
                    <a:lumMod val="50000"/>
                  </a:schemeClr>
                </a:solidFill>
              </a:rPr>
              <a:t>. Il software indica il percorso in cui è stato salvato il file cifrato: </a:t>
            </a:r>
            <a:r>
              <a:rPr lang="it-IT" sz="1800" b="1" i="1" dirty="0">
                <a:solidFill>
                  <a:schemeClr val="accent6">
                    <a:lumMod val="50000"/>
                  </a:schemeClr>
                </a:solidFill>
              </a:rPr>
              <a:t>AllegatoB.csv.p7m.p7e</a:t>
            </a:r>
          </a:p>
          <a:p>
            <a:pPr marL="285750" indent="-285750" algn="just">
              <a:buFont typeface="Wingdings" panose="05000000000000000000" pitchFamily="2" charset="2"/>
              <a:buChar char="ü"/>
            </a:pPr>
            <a:r>
              <a:rPr lang="it-IT" sz="1800" dirty="0">
                <a:solidFill>
                  <a:schemeClr val="accent6">
                    <a:lumMod val="50000"/>
                  </a:schemeClr>
                </a:solidFill>
              </a:rPr>
              <a:t>Identica procedura si applica al file AllegatoB.pdf ottenendo al termine della procedura di firma e cifratura il file </a:t>
            </a:r>
            <a:r>
              <a:rPr lang="it-IT" sz="1800" b="1" i="1" dirty="0">
                <a:solidFill>
                  <a:schemeClr val="accent6">
                    <a:lumMod val="50000"/>
                  </a:schemeClr>
                </a:solidFill>
              </a:rPr>
              <a:t>AllegatoB.pdf.p7m.p7e</a:t>
            </a:r>
          </a:p>
        </p:txBody>
      </p:sp>
      <p:grpSp>
        <p:nvGrpSpPr>
          <p:cNvPr id="17" name="Gruppo 16"/>
          <p:cNvGrpSpPr/>
          <p:nvPr/>
        </p:nvGrpSpPr>
        <p:grpSpPr>
          <a:xfrm>
            <a:off x="1945284" y="3258105"/>
            <a:ext cx="5389498" cy="3487617"/>
            <a:chOff x="2556619" y="1728947"/>
            <a:chExt cx="6163444" cy="4821217"/>
          </a:xfrm>
        </p:grpSpPr>
        <p:pic>
          <p:nvPicPr>
            <p:cNvPr id="18" name="Immagine 17"/>
            <p:cNvPicPr>
              <a:picLocks noChangeAspect="1"/>
            </p:cNvPicPr>
            <p:nvPr/>
          </p:nvPicPr>
          <p:blipFill>
            <a:blip r:embed="rId3"/>
            <a:stretch>
              <a:fillRect/>
            </a:stretch>
          </p:blipFill>
          <p:spPr>
            <a:xfrm>
              <a:off x="2556619" y="1728947"/>
              <a:ext cx="6163444" cy="4821217"/>
            </a:xfrm>
            <a:prstGeom prst="rect">
              <a:avLst/>
            </a:prstGeom>
          </p:spPr>
        </p:pic>
        <p:sp>
          <p:nvSpPr>
            <p:cNvPr id="19" name="Freccia a destra 18"/>
            <p:cNvSpPr/>
            <p:nvPr/>
          </p:nvSpPr>
          <p:spPr>
            <a:xfrm rot="5400000">
              <a:off x="7891318" y="5520240"/>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Freccia a destra 19"/>
            <p:cNvSpPr/>
            <p:nvPr/>
          </p:nvSpPr>
          <p:spPr>
            <a:xfrm rot="16200000">
              <a:off x="5291977" y="3552894"/>
              <a:ext cx="692728" cy="5680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26" name="Google Shape;271;p13"/>
          <p:cNvSpPr/>
          <p:nvPr/>
        </p:nvSpPr>
        <p:spPr>
          <a:xfrm>
            <a:off x="476675" y="1037523"/>
            <a:ext cx="8312218"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(8)</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sp>
        <p:nvSpPr>
          <p:cNvPr id="2" name="Rettangolo 1"/>
          <p:cNvSpPr/>
          <p:nvPr/>
        </p:nvSpPr>
        <p:spPr>
          <a:xfrm>
            <a:off x="5766318" y="3872204"/>
            <a:ext cx="22393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5990253" y="4021494"/>
            <a:ext cx="233265" cy="46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799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16" name="Rettangolo 15"/>
          <p:cNvSpPr/>
          <p:nvPr/>
        </p:nvSpPr>
        <p:spPr>
          <a:xfrm>
            <a:off x="-28146" y="2090563"/>
            <a:ext cx="9172146" cy="923330"/>
          </a:xfrm>
          <a:prstGeom prst="rect">
            <a:avLst/>
          </a:prstGeom>
        </p:spPr>
        <p:txBody>
          <a:bodyPr wrap="square">
            <a:spAutoFit/>
          </a:bodyPr>
          <a:lstStyle/>
          <a:p>
            <a:pPr marL="355600" indent="-342900">
              <a:buFont typeface="+mj-lt"/>
              <a:buAutoNum type="arabicPeriod"/>
            </a:pPr>
            <a:r>
              <a:rPr lang="it-IT" sz="1800" dirty="0"/>
              <a:t>Copia dei </a:t>
            </a:r>
            <a:r>
              <a:rPr lang="it-IT" sz="1800" dirty="0" err="1"/>
              <a:t>files</a:t>
            </a:r>
            <a:r>
              <a:rPr lang="it-IT" sz="1800" dirty="0"/>
              <a:t> con estensione .p7e su dispositivo non riscrivibile</a:t>
            </a:r>
          </a:p>
          <a:p>
            <a:pPr marL="355600" indent="-342900">
              <a:buFont typeface="+mj-lt"/>
              <a:buAutoNum type="arabicPeriod"/>
            </a:pPr>
            <a:r>
              <a:rPr lang="it-IT" sz="1800" dirty="0"/>
              <a:t>Invio/consegna del dispositivo non riscrivibile alla Camera di Commercio secondo le indicazioni della Camera</a:t>
            </a:r>
          </a:p>
        </p:txBody>
      </p:sp>
      <p:grpSp>
        <p:nvGrpSpPr>
          <p:cNvPr id="2" name="Gruppo 1"/>
          <p:cNvGrpSpPr/>
          <p:nvPr/>
        </p:nvGrpSpPr>
        <p:grpSpPr>
          <a:xfrm>
            <a:off x="927845" y="3304430"/>
            <a:ext cx="7260164" cy="2751739"/>
            <a:chOff x="4129800" y="4914850"/>
            <a:chExt cx="4638624" cy="1926975"/>
          </a:xfrm>
        </p:grpSpPr>
        <p:pic>
          <p:nvPicPr>
            <p:cNvPr id="12" name="Google Shape;376;g28bde5ab77d_1_55"/>
            <p:cNvPicPr preferRelativeResize="0"/>
            <p:nvPr/>
          </p:nvPicPr>
          <p:blipFill>
            <a:blip r:embed="rId3">
              <a:alphaModFix/>
            </a:blip>
            <a:stretch>
              <a:fillRect/>
            </a:stretch>
          </p:blipFill>
          <p:spPr>
            <a:xfrm>
              <a:off x="4129800" y="4914850"/>
              <a:ext cx="4638624" cy="866775"/>
            </a:xfrm>
            <a:prstGeom prst="rect">
              <a:avLst/>
            </a:prstGeom>
            <a:noFill/>
            <a:ln>
              <a:noFill/>
            </a:ln>
          </p:spPr>
        </p:pic>
        <p:pic>
          <p:nvPicPr>
            <p:cNvPr id="14" name="Google Shape;377;g28bde5ab77d_1_55"/>
            <p:cNvPicPr preferRelativeResize="0"/>
            <p:nvPr/>
          </p:nvPicPr>
          <p:blipFill>
            <a:blip r:embed="rId4">
              <a:alphaModFix/>
            </a:blip>
            <a:stretch>
              <a:fillRect/>
            </a:stretch>
          </p:blipFill>
          <p:spPr>
            <a:xfrm>
              <a:off x="6118050" y="5781625"/>
              <a:ext cx="1050010" cy="1060200"/>
            </a:xfrm>
            <a:prstGeom prst="rect">
              <a:avLst/>
            </a:prstGeom>
            <a:noFill/>
            <a:ln>
              <a:noFill/>
            </a:ln>
          </p:spPr>
        </p:pic>
      </p:grpSp>
      <p:sp>
        <p:nvSpPr>
          <p:cNvPr id="19" name="Google Shape;271;p13"/>
          <p:cNvSpPr/>
          <p:nvPr/>
        </p:nvSpPr>
        <p:spPr>
          <a:xfrm>
            <a:off x="642923" y="1106497"/>
            <a:ext cx="7830008" cy="787687"/>
          </a:xfrm>
          <a:prstGeom prst="rect">
            <a:avLst/>
          </a:prstGeom>
          <a:noFill/>
          <a:ln>
            <a:noFill/>
          </a:ln>
        </p:spPr>
        <p:txBody>
          <a:bodyPr spcFirstLastPara="1" wrap="square" lIns="0" tIns="0" rIns="0" bIns="0" anchor="t" anchorCtr="0">
            <a:noAutofit/>
          </a:bodyPr>
          <a:lstStyle/>
          <a:p>
            <a:pPr lvl="0"/>
            <a:r>
              <a:rPr lang="it-IT" sz="2200" b="1" dirty="0">
                <a:solidFill>
                  <a:srgbClr val="FF0000"/>
                </a:solidFill>
              </a:rPr>
              <a:t>Procedura per cifratura Allegato B – Software </a:t>
            </a:r>
            <a:r>
              <a:rPr lang="it-IT" sz="2200" b="1" dirty="0" err="1">
                <a:solidFill>
                  <a:srgbClr val="FF0000"/>
                </a:solidFill>
              </a:rPr>
              <a:t>Infocamere</a:t>
            </a:r>
            <a:r>
              <a:rPr lang="it-IT" sz="2200" b="1" dirty="0">
                <a:solidFill>
                  <a:srgbClr val="FF0000"/>
                </a:solidFill>
              </a:rPr>
              <a:t> Firma4ng (9)</a:t>
            </a:r>
            <a:endParaRPr sz="2200" b="1" i="1" dirty="0">
              <a:solidFill>
                <a:srgbClr val="FF0000"/>
              </a:solidFill>
            </a:endParaRPr>
          </a:p>
          <a:p>
            <a:pPr marL="0" marR="0" lvl="0" indent="0" algn="l" rtl="0">
              <a:spcBef>
                <a:spcPts val="0"/>
              </a:spcBef>
              <a:spcAft>
                <a:spcPts val="0"/>
              </a:spcAft>
              <a:buNone/>
            </a:pPr>
            <a:endParaRPr sz="2400" b="1" dirty="0">
              <a:solidFill>
                <a:srgbClr val="FF0000"/>
              </a:solidFill>
            </a:endParaRPr>
          </a:p>
        </p:txBody>
      </p:sp>
      <p:pic>
        <p:nvPicPr>
          <p:cNvPr id="8" name="Picture 2" descr="logo CCIAAVER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454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4071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7" name="Google Shape;127;p1"/>
          <p:cNvPicPr preferRelativeResize="0"/>
          <p:nvPr/>
        </p:nvPicPr>
        <p:blipFill rotWithShape="1">
          <a:blip r:embed="rId3">
            <a:alphaModFix/>
            <a:extLst>
              <a:ext uri="{BEBA8EAE-BF5A-486C-A8C5-ECC9F3942E4B}">
                <a14:imgProps xmlns:a14="http://schemas.microsoft.com/office/drawing/2010/main" xmlns="">
                  <a14:imgLayer r:embed="rId4">
                    <a14:imgEffect>
                      <a14:brightnessContrast bright="-20000" contrast="40000"/>
                    </a14:imgEffect>
                  </a14:imgLayer>
                </a14:imgProps>
              </a:ext>
            </a:extLst>
          </a:blip>
          <a:srcRect/>
          <a:stretch/>
        </p:blipFill>
        <p:spPr>
          <a:xfrm>
            <a:off x="7426763" y="165192"/>
            <a:ext cx="1507067" cy="949286"/>
          </a:xfrm>
          <a:prstGeom prst="rect">
            <a:avLst/>
          </a:prstGeom>
          <a:noFill/>
          <a:ln>
            <a:noFill/>
          </a:ln>
        </p:spPr>
      </p:pic>
      <p:pic>
        <p:nvPicPr>
          <p:cNvPr id="6" name="Picture 6" descr="Il centro storico di Rovigo e le sue piazze tutte da visitare | Italoblo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99138" y="3995185"/>
            <a:ext cx="4944862" cy="286281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Cosa vedere a Venezia in 2 giorni - Miniguida | ItaloBlo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756" y="0"/>
            <a:ext cx="5034040" cy="29144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asellaDiTesto 3"/>
          <p:cNvSpPr txBox="1"/>
          <p:nvPr/>
        </p:nvSpPr>
        <p:spPr>
          <a:xfrm>
            <a:off x="125885" y="3100992"/>
            <a:ext cx="8807945" cy="830997"/>
          </a:xfrm>
          <a:prstGeom prst="rect">
            <a:avLst/>
          </a:prstGeom>
          <a:noFill/>
        </p:spPr>
        <p:txBody>
          <a:bodyPr wrap="square" rtlCol="0">
            <a:spAutoFit/>
          </a:bodyPr>
          <a:lstStyle/>
          <a:p>
            <a:pPr algn="ctr"/>
            <a:r>
              <a:rPr lang="it-IT" sz="4800" dirty="0" smtClean="0"/>
              <a:t>GRAZIE PER L’ATTENZIONE</a:t>
            </a:r>
            <a:endParaRPr lang="it-IT"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p:nvPr/>
        </p:nvSpPr>
        <p:spPr>
          <a:xfrm>
            <a:off x="0" y="5921607"/>
            <a:ext cx="5719370" cy="932563"/>
          </a:xfrm>
          <a:prstGeom prst="rect">
            <a:avLst/>
          </a:prstGeom>
          <a:solidFill>
            <a:srgbClr val="97D256"/>
          </a:solid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it-IT" sz="1400" dirty="0" smtClean="0">
                <a:solidFill>
                  <a:schemeClr val="accent6">
                    <a:lumMod val="50000"/>
                  </a:schemeClr>
                </a:solidFill>
                <a:latin typeface="Arial"/>
                <a:ea typeface="Arial"/>
                <a:cs typeface="Arial"/>
                <a:sym typeface="Arial"/>
              </a:rPr>
              <a:t>Il servizio </a:t>
            </a:r>
            <a:r>
              <a:rPr lang="it-IT" sz="1400" dirty="0">
                <a:solidFill>
                  <a:schemeClr val="accent6">
                    <a:lumMod val="50000"/>
                  </a:schemeClr>
                </a:solidFill>
                <a:latin typeface="Arial"/>
                <a:ea typeface="Arial"/>
                <a:cs typeface="Arial"/>
                <a:sym typeface="Arial"/>
              </a:rPr>
              <a:t>prevede l’arricchimento degli elenchi degli iscritti alle associazioni di categoria con le informazioni del Registro delle Imprese</a:t>
            </a:r>
            <a:endParaRPr sz="1400" dirty="0">
              <a:solidFill>
                <a:schemeClr val="accent6">
                  <a:lumMod val="50000"/>
                </a:schemeClr>
              </a:solidFill>
              <a:latin typeface="Arial"/>
              <a:ea typeface="Arial"/>
              <a:cs typeface="Arial"/>
              <a:sym typeface="Arial"/>
            </a:endParaRPr>
          </a:p>
        </p:txBody>
      </p:sp>
      <p:sp>
        <p:nvSpPr>
          <p:cNvPr id="172" name="Google Shape;172;p4"/>
          <p:cNvSpPr/>
          <p:nvPr/>
        </p:nvSpPr>
        <p:spPr>
          <a:xfrm>
            <a:off x="331384" y="1438183"/>
            <a:ext cx="7408875" cy="394168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it-IT" sz="2800" b="1" dirty="0" smtClean="0">
                <a:solidFill>
                  <a:schemeClr val="bg2"/>
                </a:solidFill>
                <a:sym typeface="Arial"/>
              </a:rPr>
              <a:t>Tempistiche</a:t>
            </a:r>
          </a:p>
          <a:p>
            <a:pPr marL="0" marR="0" lvl="0" indent="0" algn="l" rtl="0">
              <a:spcBef>
                <a:spcPts val="0"/>
              </a:spcBef>
              <a:spcAft>
                <a:spcPts val="0"/>
              </a:spcAft>
              <a:buNone/>
            </a:pPr>
            <a:endParaRPr dirty="0">
              <a:solidFill>
                <a:schemeClr val="bg2"/>
              </a:solidFill>
            </a:endParaRPr>
          </a:p>
          <a:p>
            <a:pPr lvl="0"/>
            <a:endParaRPr lang="it-IT" sz="1800" b="1" dirty="0" smtClean="0">
              <a:solidFill>
                <a:srgbClr val="5B6770"/>
              </a:solidFill>
              <a:latin typeface="Arial"/>
              <a:ea typeface="Arial"/>
              <a:cs typeface="Arial"/>
              <a:sym typeface="Arial"/>
            </a:endParaRPr>
          </a:p>
          <a:p>
            <a:pPr lvl="0"/>
            <a:r>
              <a:rPr lang="it-IT" sz="1800" b="1" dirty="0" smtClean="0">
                <a:solidFill>
                  <a:srgbClr val="5B6770"/>
                </a:solidFill>
                <a:latin typeface="Arial"/>
                <a:ea typeface="Arial"/>
                <a:cs typeface="Arial"/>
                <a:sym typeface="Arial"/>
              </a:rPr>
              <a:t>DURATA</a:t>
            </a:r>
            <a:r>
              <a:rPr lang="it-IT" sz="1800" dirty="0" smtClean="0">
                <a:solidFill>
                  <a:srgbClr val="5B6770"/>
                </a:solidFill>
                <a:latin typeface="Arial"/>
                <a:ea typeface="Arial"/>
                <a:cs typeface="Arial"/>
                <a:sym typeface="Arial"/>
              </a:rPr>
              <a:t>: </a:t>
            </a:r>
            <a:r>
              <a:rPr lang="it-IT" sz="1800" dirty="0" smtClean="0">
                <a:solidFill>
                  <a:srgbClr val="5B6770"/>
                </a:solidFill>
              </a:rPr>
              <a:t>22 Maggio – 6 Giugno</a:t>
            </a:r>
            <a:endParaRPr lang="it-IT" sz="1800" dirty="0" smtClean="0">
              <a:solidFill>
                <a:srgbClr val="5B6770"/>
              </a:solidFill>
              <a:latin typeface="Arial"/>
              <a:ea typeface="Arial"/>
              <a:cs typeface="Arial"/>
              <a:sym typeface="Arial"/>
            </a:endParaRPr>
          </a:p>
          <a:p>
            <a:pPr lvl="0"/>
            <a:endParaRPr lang="it-IT" sz="1800" dirty="0">
              <a:solidFill>
                <a:srgbClr val="5B6770"/>
              </a:solidFill>
            </a:endParaRPr>
          </a:p>
          <a:p>
            <a:r>
              <a:rPr lang="it-IT" sz="1800" b="1" dirty="0">
                <a:solidFill>
                  <a:srgbClr val="5B6770"/>
                </a:solidFill>
              </a:rPr>
              <a:t>TEMPI DI RISPOSTA</a:t>
            </a:r>
            <a:r>
              <a:rPr lang="it-IT" sz="1800" dirty="0">
                <a:solidFill>
                  <a:srgbClr val="5B6770"/>
                </a:solidFill>
              </a:rPr>
              <a:t>: generalmente entro 2 giorni </a:t>
            </a:r>
            <a:r>
              <a:rPr lang="it-IT" sz="1800" dirty="0" smtClean="0">
                <a:solidFill>
                  <a:srgbClr val="5B6770"/>
                </a:solidFill>
              </a:rPr>
              <a:t>lavorativi</a:t>
            </a:r>
          </a:p>
          <a:p>
            <a:endParaRPr lang="it-IT" sz="1800" dirty="0">
              <a:solidFill>
                <a:srgbClr val="5B6770"/>
              </a:solidFill>
            </a:endParaRPr>
          </a:p>
          <a:p>
            <a:r>
              <a:rPr lang="it-IT" sz="1800" b="1" dirty="0">
                <a:solidFill>
                  <a:srgbClr val="5B6770"/>
                </a:solidFill>
              </a:rPr>
              <a:t>INVIARE A:   </a:t>
            </a:r>
            <a:r>
              <a:rPr lang="it-IT" sz="1800" i="1" dirty="0" smtClean="0">
                <a:solidFill>
                  <a:srgbClr val="0070C0"/>
                </a:solidFill>
                <a:hlinkClick r:id="rId3"/>
              </a:rPr>
              <a:t>procedura.rinnovo@dl.camcom.it</a:t>
            </a:r>
            <a:endParaRPr lang="it-IT" sz="1800" i="1" dirty="0" smtClean="0">
              <a:solidFill>
                <a:srgbClr val="0070C0"/>
              </a:solidFill>
            </a:endParaRPr>
          </a:p>
          <a:p>
            <a:endParaRPr lang="it-IT" sz="1800" i="1" dirty="0">
              <a:solidFill>
                <a:srgbClr val="0070C0"/>
              </a:solidFill>
            </a:endParaRPr>
          </a:p>
          <a:p>
            <a:r>
              <a:rPr lang="it-IT" sz="1800" dirty="0" smtClean="0">
                <a:solidFill>
                  <a:schemeClr val="accent6"/>
                </a:solidFill>
              </a:rPr>
              <a:t>RISPOSTA DA: </a:t>
            </a:r>
            <a:r>
              <a:rPr lang="it-IT" sz="1800" dirty="0" smtClean="0">
                <a:solidFill>
                  <a:schemeClr val="accent6"/>
                </a:solidFill>
                <a:hlinkClick r:id="rId4"/>
              </a:rPr>
              <a:t>rinnovoconsigli@infocamere.it</a:t>
            </a:r>
            <a:endParaRPr lang="it-IT" sz="1800" dirty="0" smtClean="0">
              <a:solidFill>
                <a:schemeClr val="accent6"/>
              </a:solidFill>
            </a:endParaRPr>
          </a:p>
          <a:p>
            <a:endParaRPr lang="it-IT" sz="1800" dirty="0" smtClean="0">
              <a:solidFill>
                <a:schemeClr val="accent6"/>
              </a:solidFill>
            </a:endParaRPr>
          </a:p>
          <a:p>
            <a:pPr marL="285750" indent="-285750">
              <a:buFont typeface="Arial" panose="020B0604020202020204" pitchFamily="34" charset="0"/>
              <a:buChar char="•"/>
            </a:pPr>
            <a:r>
              <a:rPr lang="it-IT" sz="1800" dirty="0" smtClean="0">
                <a:solidFill>
                  <a:schemeClr val="accent6"/>
                </a:solidFill>
              </a:rPr>
              <a:t>Prima email con elenco arricchito protetto da password</a:t>
            </a:r>
          </a:p>
          <a:p>
            <a:pPr marL="285750" indent="-285750">
              <a:buFont typeface="Arial" panose="020B0604020202020204" pitchFamily="34" charset="0"/>
              <a:buChar char="•"/>
            </a:pPr>
            <a:r>
              <a:rPr lang="it-IT" sz="1800" dirty="0" smtClean="0">
                <a:solidFill>
                  <a:schemeClr val="accent6"/>
                </a:solidFill>
              </a:rPr>
              <a:t>Seconda email con password</a:t>
            </a:r>
          </a:p>
          <a:p>
            <a:endParaRPr lang="it-IT" sz="1800" i="1" dirty="0" smtClean="0">
              <a:solidFill>
                <a:srgbClr val="0070C0"/>
              </a:solidFill>
            </a:endParaRPr>
          </a:p>
          <a:p>
            <a:endParaRPr lang="it-IT" sz="1800" i="1" dirty="0">
              <a:solidFill>
                <a:srgbClr val="0070C0"/>
              </a:solidFill>
            </a:endParaRPr>
          </a:p>
          <a:p>
            <a:endParaRPr lang="it-IT" sz="1800" i="1" dirty="0">
              <a:solidFill>
                <a:srgbClr val="0070C0"/>
              </a:solidFill>
            </a:endParaRPr>
          </a:p>
          <a:p>
            <a:endParaRPr lang="it-IT" sz="1800" dirty="0"/>
          </a:p>
          <a:p>
            <a:pPr lvl="0"/>
            <a:endParaRPr lang="it-IT" sz="1800" dirty="0">
              <a:solidFill>
                <a:srgbClr val="FFFF00"/>
              </a:solidFill>
              <a:latin typeface="Arial"/>
              <a:ea typeface="Arial"/>
              <a:cs typeface="Arial"/>
              <a:sym typeface="Arial"/>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p:txBody>
      </p:sp>
      <p:sp>
        <p:nvSpPr>
          <p:cNvPr id="20" name="Google Shape;156;p3"/>
          <p:cNvSpPr/>
          <p:nvPr/>
        </p:nvSpPr>
        <p:spPr>
          <a:xfrm>
            <a:off x="4035822" y="120135"/>
            <a:ext cx="1260078" cy="405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157;p3"/>
          <p:cNvSpPr txBox="1"/>
          <p:nvPr/>
        </p:nvSpPr>
        <p:spPr>
          <a:xfrm>
            <a:off x="3844711" y="127188"/>
            <a:ext cx="1534398" cy="4149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5BA5"/>
              </a:buClr>
              <a:buSzPts val="4400"/>
              <a:buFont typeface="Arial"/>
              <a:buNone/>
            </a:pPr>
            <a:endParaRPr sz="1800" dirty="0">
              <a:solidFill>
                <a:schemeClr val="bg2"/>
              </a:solidFill>
            </a:endParaRPr>
          </a:p>
        </p:txBody>
      </p:sp>
      <p:pic>
        <p:nvPicPr>
          <p:cNvPr id="7" name="Picture 2" descr="logo CCIAAVERO"/>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169"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
          <p:cNvSpPr txBox="1"/>
          <p:nvPr/>
        </p:nvSpPr>
        <p:spPr>
          <a:xfrm>
            <a:off x="0" y="5921607"/>
            <a:ext cx="5719370" cy="932563"/>
          </a:xfrm>
          <a:prstGeom prst="rect">
            <a:avLst/>
          </a:prstGeom>
          <a:solidFill>
            <a:srgbClr val="97D256"/>
          </a:solid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it-IT" sz="1400" dirty="0" smtClean="0">
                <a:solidFill>
                  <a:schemeClr val="accent6">
                    <a:lumMod val="50000"/>
                  </a:schemeClr>
                </a:solidFill>
                <a:latin typeface="Arial"/>
                <a:ea typeface="Arial"/>
                <a:cs typeface="Arial"/>
                <a:sym typeface="Arial"/>
              </a:rPr>
              <a:t>Il servizio </a:t>
            </a:r>
            <a:r>
              <a:rPr lang="it-IT" sz="1400" dirty="0">
                <a:solidFill>
                  <a:schemeClr val="accent6">
                    <a:lumMod val="50000"/>
                  </a:schemeClr>
                </a:solidFill>
                <a:latin typeface="Arial"/>
                <a:ea typeface="Arial"/>
                <a:cs typeface="Arial"/>
                <a:sym typeface="Arial"/>
              </a:rPr>
              <a:t>prevede l’arricchimento degli elenchi degli iscritti alle associazioni di categoria con le informazioni del Registro delle Imprese</a:t>
            </a:r>
            <a:endParaRPr sz="1400" dirty="0">
              <a:solidFill>
                <a:schemeClr val="accent6">
                  <a:lumMod val="50000"/>
                </a:schemeClr>
              </a:solidFill>
              <a:latin typeface="Arial"/>
              <a:ea typeface="Arial"/>
              <a:cs typeface="Arial"/>
              <a:sym typeface="Arial"/>
            </a:endParaRPr>
          </a:p>
        </p:txBody>
      </p:sp>
      <p:sp>
        <p:nvSpPr>
          <p:cNvPr id="172" name="Google Shape;172;p4"/>
          <p:cNvSpPr/>
          <p:nvPr/>
        </p:nvSpPr>
        <p:spPr>
          <a:xfrm>
            <a:off x="257452" y="1062307"/>
            <a:ext cx="7482807" cy="600198"/>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it-IT" sz="2800" b="1" dirty="0" smtClean="0">
                <a:solidFill>
                  <a:schemeClr val="bg2"/>
                </a:solidFill>
              </a:rPr>
              <a:t>Scambio dati</a:t>
            </a:r>
            <a:endParaRPr dirty="0">
              <a:solidFill>
                <a:schemeClr val="bg2"/>
              </a:solidFill>
            </a:endParaRPr>
          </a:p>
          <a:p>
            <a:pPr lvl="0"/>
            <a:endParaRPr lang="it-IT" sz="1800" b="1" dirty="0" smtClean="0">
              <a:solidFill>
                <a:srgbClr val="5B6770"/>
              </a:solidFill>
              <a:latin typeface="Arial"/>
              <a:ea typeface="Arial"/>
              <a:cs typeface="Arial"/>
              <a:sym typeface="Arial"/>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p:txBody>
      </p:sp>
      <p:pic>
        <p:nvPicPr>
          <p:cNvPr id="173" name="Google Shape;173;p4" descr="Input e Output | Macroeconomia"/>
          <p:cNvPicPr preferRelativeResize="0"/>
          <p:nvPr/>
        </p:nvPicPr>
        <p:blipFill rotWithShape="1">
          <a:blip r:embed="rId3">
            <a:alphaModFix/>
          </a:blip>
          <a:srcRect/>
          <a:stretch/>
        </p:blipFill>
        <p:spPr>
          <a:xfrm>
            <a:off x="2453985" y="2352131"/>
            <a:ext cx="4134051" cy="2296695"/>
          </a:xfrm>
          <a:prstGeom prst="rect">
            <a:avLst/>
          </a:prstGeom>
          <a:noFill/>
          <a:ln>
            <a:noFill/>
          </a:ln>
        </p:spPr>
      </p:pic>
      <p:pic>
        <p:nvPicPr>
          <p:cNvPr id="174" name="Google Shape;174;p4" descr="Txt file - Free interface icons"/>
          <p:cNvPicPr preferRelativeResize="0"/>
          <p:nvPr/>
        </p:nvPicPr>
        <p:blipFill rotWithShape="1">
          <a:blip r:embed="rId4">
            <a:alphaModFix/>
          </a:blip>
          <a:srcRect/>
          <a:stretch/>
        </p:blipFill>
        <p:spPr>
          <a:xfrm>
            <a:off x="1896473" y="3459747"/>
            <a:ext cx="387528" cy="387528"/>
          </a:xfrm>
          <a:prstGeom prst="rect">
            <a:avLst/>
          </a:prstGeom>
          <a:noFill/>
          <a:ln>
            <a:noFill/>
          </a:ln>
        </p:spPr>
      </p:pic>
      <p:pic>
        <p:nvPicPr>
          <p:cNvPr id="175" name="Google Shape;175;p4" descr="Csv Svg Png Icon Free Download (#475421) - OnlineWebFonts.COM"/>
          <p:cNvPicPr preferRelativeResize="0"/>
          <p:nvPr/>
        </p:nvPicPr>
        <p:blipFill rotWithShape="1">
          <a:blip r:embed="rId5">
            <a:alphaModFix/>
          </a:blip>
          <a:srcRect/>
          <a:stretch/>
        </p:blipFill>
        <p:spPr>
          <a:xfrm>
            <a:off x="1368647" y="3473305"/>
            <a:ext cx="324361" cy="373969"/>
          </a:xfrm>
          <a:prstGeom prst="rect">
            <a:avLst/>
          </a:prstGeom>
          <a:noFill/>
          <a:ln>
            <a:noFill/>
          </a:ln>
        </p:spPr>
      </p:pic>
      <p:pic>
        <p:nvPicPr>
          <p:cNvPr id="176" name="Google Shape;176;p4" descr="Xls file format symbol - Free technology icons"/>
          <p:cNvPicPr preferRelativeResize="0"/>
          <p:nvPr/>
        </p:nvPicPr>
        <p:blipFill rotWithShape="1">
          <a:blip r:embed="rId6">
            <a:alphaModFix/>
          </a:blip>
          <a:srcRect/>
          <a:stretch/>
        </p:blipFill>
        <p:spPr>
          <a:xfrm>
            <a:off x="2453985" y="3473305"/>
            <a:ext cx="373969" cy="373969"/>
          </a:xfrm>
          <a:prstGeom prst="rect">
            <a:avLst/>
          </a:prstGeom>
          <a:noFill/>
          <a:ln>
            <a:noFill/>
          </a:ln>
        </p:spPr>
      </p:pic>
      <p:sp>
        <p:nvSpPr>
          <p:cNvPr id="177" name="Google Shape;177;p4"/>
          <p:cNvSpPr/>
          <p:nvPr/>
        </p:nvSpPr>
        <p:spPr>
          <a:xfrm>
            <a:off x="1329972" y="3115815"/>
            <a:ext cx="1492653"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dirty="0">
                <a:solidFill>
                  <a:srgbClr val="7F7F7F"/>
                </a:solidFill>
                <a:latin typeface="Arial"/>
                <a:ea typeface="Arial"/>
                <a:cs typeface="Arial"/>
                <a:sym typeface="Arial"/>
              </a:rPr>
              <a:t>LISTA DI CF</a:t>
            </a:r>
            <a:endParaRPr sz="1200" dirty="0"/>
          </a:p>
        </p:txBody>
      </p:sp>
      <p:sp>
        <p:nvSpPr>
          <p:cNvPr id="178" name="Google Shape;178;p4"/>
          <p:cNvSpPr/>
          <p:nvPr/>
        </p:nvSpPr>
        <p:spPr>
          <a:xfrm>
            <a:off x="6148195" y="2182987"/>
            <a:ext cx="223009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dirty="0">
                <a:solidFill>
                  <a:srgbClr val="7F7F7F"/>
                </a:solidFill>
                <a:latin typeface="Arial"/>
                <a:ea typeface="Arial"/>
                <a:cs typeface="Arial"/>
                <a:sym typeface="Arial"/>
              </a:rPr>
              <a:t>Dati dell’impresa +</a:t>
            </a:r>
            <a:endParaRPr sz="1200" dirty="0"/>
          </a:p>
          <a:p>
            <a:pPr marL="0" marR="0" lvl="0" indent="0" algn="l" rtl="0">
              <a:spcBef>
                <a:spcPts val="0"/>
              </a:spcBef>
              <a:spcAft>
                <a:spcPts val="0"/>
              </a:spcAft>
              <a:buNone/>
            </a:pPr>
            <a:r>
              <a:rPr lang="it-IT" sz="1600" b="1" dirty="0">
                <a:solidFill>
                  <a:srgbClr val="7F7F7F"/>
                </a:solidFill>
                <a:latin typeface="Arial"/>
                <a:ea typeface="Arial"/>
                <a:cs typeface="Arial"/>
                <a:sym typeface="Arial"/>
              </a:rPr>
              <a:t>Eventuali Note</a:t>
            </a:r>
            <a:endParaRPr sz="1200" dirty="0"/>
          </a:p>
        </p:txBody>
      </p:sp>
      <p:pic>
        <p:nvPicPr>
          <p:cNvPr id="179" name="Google Shape;179;p4" descr="Xls file format symbol - Free technology icons"/>
          <p:cNvPicPr preferRelativeResize="0"/>
          <p:nvPr/>
        </p:nvPicPr>
        <p:blipFill rotWithShape="1">
          <a:blip r:embed="rId6">
            <a:alphaModFix/>
          </a:blip>
          <a:srcRect/>
          <a:stretch/>
        </p:blipFill>
        <p:spPr>
          <a:xfrm>
            <a:off x="6234839" y="2913492"/>
            <a:ext cx="404645" cy="404645"/>
          </a:xfrm>
          <a:prstGeom prst="rect">
            <a:avLst/>
          </a:prstGeom>
          <a:noFill/>
          <a:ln>
            <a:noFill/>
          </a:ln>
        </p:spPr>
      </p:pic>
      <p:sp>
        <p:nvSpPr>
          <p:cNvPr id="16" name="Google Shape;156;p3"/>
          <p:cNvSpPr/>
          <p:nvPr/>
        </p:nvSpPr>
        <p:spPr>
          <a:xfrm>
            <a:off x="4035822" y="120135"/>
            <a:ext cx="1260078" cy="405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 name="Picture 2" descr="logo CCIAAVERO"/>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17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1491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9" name="Google Shape;199;p5"/>
          <p:cNvPicPr preferRelativeResize="0"/>
          <p:nvPr/>
        </p:nvPicPr>
        <p:blipFill rotWithShape="1">
          <a:blip r:embed="rId3">
            <a:alphaModFix/>
          </a:blip>
          <a:srcRect/>
          <a:stretch/>
        </p:blipFill>
        <p:spPr>
          <a:xfrm>
            <a:off x="4838056" y="2133241"/>
            <a:ext cx="1609725" cy="2752725"/>
          </a:xfrm>
          <a:prstGeom prst="rect">
            <a:avLst/>
          </a:prstGeom>
          <a:noFill/>
          <a:ln>
            <a:noFill/>
          </a:ln>
        </p:spPr>
      </p:pic>
      <p:sp>
        <p:nvSpPr>
          <p:cNvPr id="200" name="Google Shape;200;p5"/>
          <p:cNvSpPr txBox="1"/>
          <p:nvPr/>
        </p:nvSpPr>
        <p:spPr>
          <a:xfrm>
            <a:off x="1212335" y="2444019"/>
            <a:ext cx="2225426" cy="623312"/>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it-IT" sz="1400">
                <a:solidFill>
                  <a:srgbClr val="5B6770"/>
                </a:solidFill>
                <a:latin typeface="Arial"/>
                <a:ea typeface="Arial"/>
                <a:cs typeface="Arial"/>
                <a:sym typeface="Arial"/>
              </a:rPr>
              <a:t>Lista di CF senza necessità di intestazione</a:t>
            </a:r>
            <a:endParaRPr/>
          </a:p>
        </p:txBody>
      </p:sp>
      <p:sp>
        <p:nvSpPr>
          <p:cNvPr id="9" name="Google Shape;172;p4"/>
          <p:cNvSpPr/>
          <p:nvPr/>
        </p:nvSpPr>
        <p:spPr>
          <a:xfrm>
            <a:off x="164768" y="1046472"/>
            <a:ext cx="7408875" cy="603898"/>
          </a:xfrm>
          <a:prstGeom prst="rect">
            <a:avLst/>
          </a:prstGeom>
          <a:solidFill>
            <a:schemeClr val="lt1"/>
          </a:solidFill>
          <a:ln>
            <a:noFill/>
          </a:ln>
        </p:spPr>
        <p:txBody>
          <a:bodyPr spcFirstLastPara="1" wrap="square" lIns="0" tIns="0" rIns="0" bIns="0" anchor="t" anchorCtr="0">
            <a:noAutofit/>
          </a:bodyPr>
          <a:lstStyle/>
          <a:p>
            <a:pPr lvl="0"/>
            <a:r>
              <a:rPr lang="it-IT" sz="2800" b="1" dirty="0" smtClean="0">
                <a:solidFill>
                  <a:schemeClr val="bg2"/>
                </a:solidFill>
              </a:rPr>
              <a:t>Formato input</a:t>
            </a:r>
            <a:endParaRPr lang="it-IT" sz="2800" dirty="0">
              <a:solidFill>
                <a:schemeClr val="bg2"/>
              </a:solidFill>
            </a:endParaRPr>
          </a:p>
          <a:p>
            <a:pPr lvl="0"/>
            <a:endParaRPr lang="it-IT" sz="1800" b="1" dirty="0" smtClean="0">
              <a:solidFill>
                <a:srgbClr val="5B6770"/>
              </a:solidFill>
              <a:latin typeface="Arial"/>
              <a:ea typeface="Arial"/>
              <a:cs typeface="Arial"/>
              <a:sym typeface="Aria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p:txBody>
      </p:sp>
      <p:sp>
        <p:nvSpPr>
          <p:cNvPr id="10" name="Google Shape;156;p3"/>
          <p:cNvSpPr/>
          <p:nvPr/>
        </p:nvSpPr>
        <p:spPr>
          <a:xfrm>
            <a:off x="4035822" y="120135"/>
            <a:ext cx="1260078" cy="405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 name="Google Shape;167;p4"/>
          <p:cNvSpPr txBox="1"/>
          <p:nvPr/>
        </p:nvSpPr>
        <p:spPr>
          <a:xfrm>
            <a:off x="0" y="5921607"/>
            <a:ext cx="5719370" cy="932563"/>
          </a:xfrm>
          <a:prstGeom prst="rect">
            <a:avLst/>
          </a:prstGeom>
          <a:solidFill>
            <a:srgbClr val="97D256"/>
          </a:solid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it-IT" sz="1400" dirty="0" smtClean="0">
                <a:solidFill>
                  <a:schemeClr val="accent6">
                    <a:lumMod val="50000"/>
                  </a:schemeClr>
                </a:solidFill>
                <a:latin typeface="Arial"/>
                <a:ea typeface="Arial"/>
                <a:cs typeface="Arial"/>
                <a:sym typeface="Arial"/>
              </a:rPr>
              <a:t>Il servizio </a:t>
            </a:r>
            <a:r>
              <a:rPr lang="it-IT" sz="1400" dirty="0">
                <a:solidFill>
                  <a:schemeClr val="accent6">
                    <a:lumMod val="50000"/>
                  </a:schemeClr>
                </a:solidFill>
                <a:latin typeface="Arial"/>
                <a:ea typeface="Arial"/>
                <a:cs typeface="Arial"/>
                <a:sym typeface="Arial"/>
              </a:rPr>
              <a:t>prevede l’arricchimento degli elenchi degli iscritti alle associazioni di categoria con le informazioni del Registro delle Imprese</a:t>
            </a:r>
            <a:endParaRPr sz="1400" dirty="0">
              <a:solidFill>
                <a:schemeClr val="accent6">
                  <a:lumMod val="50000"/>
                </a:schemeClr>
              </a:solidFill>
              <a:latin typeface="Arial"/>
              <a:ea typeface="Arial"/>
              <a:cs typeface="Arial"/>
              <a:sym typeface="Arial"/>
            </a:endParaRPr>
          </a:p>
        </p:txBody>
      </p:sp>
      <p:pic>
        <p:nvPicPr>
          <p:cNvPr id="8"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6"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0" name="Google Shape;210;p6"/>
          <p:cNvSpPr/>
          <p:nvPr/>
        </p:nvSpPr>
        <p:spPr>
          <a:xfrm>
            <a:off x="242266" y="933465"/>
            <a:ext cx="7408875" cy="4871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800" b="1" dirty="0" smtClean="0">
                <a:solidFill>
                  <a:schemeClr val="bg2"/>
                </a:solidFill>
                <a:sym typeface="Arial"/>
              </a:rPr>
              <a:t>Output: descrizione</a:t>
            </a:r>
            <a:endParaRPr dirty="0">
              <a:solidFill>
                <a:schemeClr val="bg2"/>
              </a:solidFil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p:txBody>
      </p:sp>
      <p:sp>
        <p:nvSpPr>
          <p:cNvPr id="2" name="CasellaDiTesto 1"/>
          <p:cNvSpPr txBox="1"/>
          <p:nvPr/>
        </p:nvSpPr>
        <p:spPr>
          <a:xfrm>
            <a:off x="242266" y="1547093"/>
            <a:ext cx="8263538" cy="5047536"/>
          </a:xfrm>
          <a:prstGeom prst="rect">
            <a:avLst/>
          </a:prstGeom>
          <a:noFill/>
        </p:spPr>
        <p:txBody>
          <a:bodyPr wrap="square" rtlCol="0">
            <a:spAutoFit/>
          </a:bodyPr>
          <a:lstStyle/>
          <a:p>
            <a:pPr lvl="0"/>
            <a:r>
              <a:rPr lang="it-IT" dirty="0">
                <a:solidFill>
                  <a:srgbClr val="4C5966"/>
                </a:solidFill>
              </a:rPr>
              <a:t>Per ciascun codice fiscale dell’elenco, l’associazione potrà disporre delle seguenti informazioni: </a:t>
            </a:r>
            <a:endParaRPr lang="it-IT" dirty="0"/>
          </a:p>
          <a:p>
            <a:pPr lvl="0"/>
            <a:endParaRPr lang="it-IT" dirty="0">
              <a:solidFill>
                <a:srgbClr val="4C5966"/>
              </a:solidFill>
            </a:endParaRPr>
          </a:p>
          <a:p>
            <a:pPr lvl="0" algn="just">
              <a:buClr>
                <a:srgbClr val="4C5966"/>
              </a:buClr>
              <a:buSzPts val="1400"/>
            </a:pPr>
            <a:r>
              <a:rPr lang="it-IT" u="sng" dirty="0">
                <a:solidFill>
                  <a:schemeClr val="accent4">
                    <a:lumMod val="75000"/>
                  </a:schemeClr>
                </a:solidFill>
              </a:rPr>
              <a:t>Dati utili all’identificazione delle imprese che possono essere validamente inserite negli elenchi:</a:t>
            </a:r>
          </a:p>
          <a:p>
            <a:pPr lvl="0" algn="just">
              <a:buClr>
                <a:srgbClr val="4C5966"/>
              </a:buClr>
              <a:buSzPts val="1400"/>
            </a:pPr>
            <a:r>
              <a:rPr lang="it-IT" dirty="0">
                <a:solidFill>
                  <a:srgbClr val="4C5966"/>
                </a:solidFill>
              </a:rPr>
              <a:t> </a:t>
            </a:r>
          </a:p>
          <a:p>
            <a:pPr marL="285750" lvl="8" indent="-285750" algn="just">
              <a:buClr>
                <a:srgbClr val="4C5966"/>
              </a:buClr>
              <a:buSzPts val="1400"/>
              <a:buFont typeface="Arial" panose="020B0604020202020204" pitchFamily="34" charset="0"/>
              <a:buChar char="•"/>
            </a:pPr>
            <a:r>
              <a:rPr lang="it-IT" dirty="0" smtClean="0">
                <a:solidFill>
                  <a:srgbClr val="4C5966"/>
                </a:solidFill>
              </a:rPr>
              <a:t>Presenza di eventuali CF errati o fuori provincia</a:t>
            </a:r>
          </a:p>
          <a:p>
            <a:pPr marL="285750" lvl="8" indent="-285750" algn="just">
              <a:buClr>
                <a:srgbClr val="4C5966"/>
              </a:buClr>
              <a:buSzPts val="1400"/>
              <a:buFont typeface="Arial" panose="020B0604020202020204" pitchFamily="34" charset="0"/>
              <a:buChar char="•"/>
            </a:pPr>
            <a:endParaRPr lang="it-IT" dirty="0" smtClean="0">
              <a:solidFill>
                <a:srgbClr val="4C5966"/>
              </a:solidFill>
            </a:endParaRPr>
          </a:p>
          <a:p>
            <a:pPr marL="285750" lvl="8" indent="-285750" algn="just">
              <a:buClr>
                <a:srgbClr val="4C5966"/>
              </a:buClr>
              <a:buSzPts val="1400"/>
              <a:buFont typeface="Arial" panose="020B0604020202020204" pitchFamily="34" charset="0"/>
              <a:buChar char="•"/>
            </a:pPr>
            <a:r>
              <a:rPr lang="it-IT" dirty="0" smtClean="0">
                <a:solidFill>
                  <a:srgbClr val="4C5966"/>
                </a:solidFill>
              </a:rPr>
              <a:t>dati </a:t>
            </a:r>
            <a:r>
              <a:rPr lang="it-IT" dirty="0">
                <a:solidFill>
                  <a:srgbClr val="4C5966"/>
                </a:solidFill>
              </a:rPr>
              <a:t>identificativi </a:t>
            </a:r>
            <a:r>
              <a:rPr lang="it-IT" dirty="0" smtClean="0">
                <a:solidFill>
                  <a:srgbClr val="4C5966"/>
                </a:solidFill>
              </a:rPr>
              <a:t>dell’impresa </a:t>
            </a:r>
            <a:r>
              <a:rPr lang="it-IT" dirty="0">
                <a:solidFill>
                  <a:srgbClr val="4C5966"/>
                </a:solidFill>
              </a:rPr>
              <a:t>(numero rea, codice fiscale, partita iva, denominazione, indirizzo completo, natura giuridica, stato attività dell’impresa al momento dell’elaborazione);</a:t>
            </a:r>
            <a:endParaRPr lang="it-IT" dirty="0"/>
          </a:p>
          <a:p>
            <a:pPr marL="285750" lvl="8" indent="-285750" algn="just">
              <a:buFont typeface="Arial" panose="020B0604020202020204" pitchFamily="34" charset="0"/>
              <a:buChar char="•"/>
            </a:pPr>
            <a:endParaRPr lang="it-IT" dirty="0">
              <a:solidFill>
                <a:srgbClr val="4C5966"/>
              </a:solidFill>
            </a:endParaRPr>
          </a:p>
          <a:p>
            <a:pPr marL="285750" lvl="8" indent="-285750" algn="just">
              <a:buClr>
                <a:srgbClr val="4C5966"/>
              </a:buClr>
              <a:buSzPts val="1400"/>
              <a:buFont typeface="Arial" panose="020B0604020202020204" pitchFamily="34" charset="0"/>
              <a:buChar char="•"/>
            </a:pPr>
            <a:r>
              <a:rPr lang="it-IT" dirty="0">
                <a:solidFill>
                  <a:srgbClr val="4C5966"/>
                </a:solidFill>
              </a:rPr>
              <a:t>tutte le date che riguardano l’iscrizione/cancellazione al registro imprese, al rea, all’albo artigiano, apertura procedure di liquidazione/fallimento, ecc.; </a:t>
            </a:r>
            <a:endParaRPr lang="it-IT" dirty="0"/>
          </a:p>
          <a:p>
            <a:pPr marL="374650" lvl="8" indent="-285750" algn="just">
              <a:buClr>
                <a:schemeClr val="dk1"/>
              </a:buClr>
              <a:buSzPts val="1400"/>
              <a:buFont typeface="Arial" panose="020B0604020202020204" pitchFamily="34" charset="0"/>
              <a:buChar char="•"/>
            </a:pPr>
            <a:endParaRPr lang="it-IT" dirty="0">
              <a:solidFill>
                <a:srgbClr val="4C5966"/>
              </a:solidFill>
            </a:endParaRPr>
          </a:p>
          <a:p>
            <a:pPr marL="285750" lvl="8" indent="-285750" algn="just">
              <a:buClr>
                <a:srgbClr val="4C5966"/>
              </a:buClr>
              <a:buSzPts val="1400"/>
              <a:buFont typeface="Arial" panose="020B0604020202020204" pitchFamily="34" charset="0"/>
              <a:buChar char="•"/>
            </a:pPr>
            <a:r>
              <a:rPr lang="it-IT" dirty="0">
                <a:solidFill>
                  <a:srgbClr val="4C5966"/>
                </a:solidFill>
              </a:rPr>
              <a:t>tutte le informazioni relative ad eventuali localizzazioni in provincia dell’impresa</a:t>
            </a:r>
            <a:r>
              <a:rPr lang="it-IT" dirty="0" smtClean="0">
                <a:solidFill>
                  <a:srgbClr val="4C5966"/>
                </a:solidFill>
              </a:rPr>
              <a:t>;</a:t>
            </a:r>
          </a:p>
          <a:p>
            <a:pPr marL="285750" lvl="8" indent="-285750" algn="just">
              <a:buClr>
                <a:srgbClr val="4C5966"/>
              </a:buClr>
              <a:buSzPts val="1400"/>
              <a:buFont typeface="Arial" panose="020B0604020202020204" pitchFamily="34" charset="0"/>
              <a:buChar char="•"/>
            </a:pPr>
            <a:endParaRPr lang="it-IT" dirty="0">
              <a:solidFill>
                <a:srgbClr val="4C5966"/>
              </a:solidFill>
            </a:endParaRPr>
          </a:p>
          <a:p>
            <a:pPr lvl="8" algn="just">
              <a:buClr>
                <a:srgbClr val="4C5966"/>
              </a:buClr>
              <a:buSzPts val="1400"/>
            </a:pPr>
            <a:r>
              <a:rPr lang="it-IT" u="sng" dirty="0" smtClean="0">
                <a:solidFill>
                  <a:schemeClr val="accent4">
                    <a:lumMod val="75000"/>
                  </a:schemeClr>
                </a:solidFill>
              </a:rPr>
              <a:t>Dati utili ad identificare a quali settori può essere iscritta ciascuna posizione </a:t>
            </a:r>
          </a:p>
          <a:p>
            <a:pPr lvl="8" algn="just">
              <a:buClr>
                <a:srgbClr val="4C5966"/>
              </a:buClr>
              <a:buSzPts val="1400"/>
            </a:pPr>
            <a:endParaRPr lang="it-IT" dirty="0" smtClean="0">
              <a:solidFill>
                <a:srgbClr val="4C5966"/>
              </a:solidFill>
            </a:endParaRPr>
          </a:p>
          <a:p>
            <a:pPr marL="285750" lvl="8" indent="-285750" algn="just">
              <a:buClr>
                <a:srgbClr val="4C5966"/>
              </a:buClr>
              <a:buSzPts val="1400"/>
              <a:buFont typeface="Arial" panose="020B0604020202020204" pitchFamily="34" charset="0"/>
              <a:buChar char="•"/>
            </a:pPr>
            <a:r>
              <a:rPr lang="it-IT" dirty="0" smtClean="0">
                <a:solidFill>
                  <a:srgbClr val="4C5966"/>
                </a:solidFill>
              </a:rPr>
              <a:t>descrizione </a:t>
            </a:r>
            <a:r>
              <a:rPr lang="it-IT" dirty="0">
                <a:solidFill>
                  <a:srgbClr val="4C5966"/>
                </a:solidFill>
              </a:rPr>
              <a:t>attività svolta dall’impresa </a:t>
            </a:r>
            <a:r>
              <a:rPr lang="it-IT" dirty="0" smtClean="0">
                <a:solidFill>
                  <a:srgbClr val="4C5966"/>
                </a:solidFill>
              </a:rPr>
              <a:t>e </a:t>
            </a:r>
            <a:r>
              <a:rPr lang="it-IT" dirty="0">
                <a:solidFill>
                  <a:srgbClr val="4C5966"/>
                </a:solidFill>
              </a:rPr>
              <a:t>codici </a:t>
            </a:r>
            <a:r>
              <a:rPr lang="it-IT" dirty="0" err="1">
                <a:solidFill>
                  <a:srgbClr val="4C5966"/>
                </a:solidFill>
              </a:rPr>
              <a:t>ateco</a:t>
            </a:r>
            <a:r>
              <a:rPr lang="it-IT" dirty="0">
                <a:solidFill>
                  <a:srgbClr val="4C5966"/>
                </a:solidFill>
              </a:rPr>
              <a:t> 2007.</a:t>
            </a:r>
          </a:p>
          <a:p>
            <a:pPr lvl="8" algn="just">
              <a:buClr>
                <a:srgbClr val="4C5966"/>
              </a:buClr>
              <a:buSzPts val="1400"/>
            </a:pPr>
            <a:endParaRPr lang="it-IT" dirty="0">
              <a:solidFill>
                <a:srgbClr val="4C5966"/>
              </a:solidFill>
            </a:endParaRPr>
          </a:p>
          <a:p>
            <a:pPr lvl="2" algn="just">
              <a:buClr>
                <a:srgbClr val="4C5966"/>
              </a:buClr>
              <a:buSzPts val="1400"/>
            </a:pPr>
            <a:r>
              <a:rPr lang="it-IT" u="sng" dirty="0">
                <a:solidFill>
                  <a:schemeClr val="accent4">
                    <a:lumMod val="75000"/>
                  </a:schemeClr>
                </a:solidFill>
              </a:rPr>
              <a:t>Dati utili </a:t>
            </a:r>
            <a:r>
              <a:rPr lang="it-IT" u="sng" dirty="0" smtClean="0">
                <a:solidFill>
                  <a:schemeClr val="accent4">
                    <a:lumMod val="75000"/>
                  </a:schemeClr>
                </a:solidFill>
              </a:rPr>
              <a:t>alla compilazione dell’allegato A</a:t>
            </a:r>
          </a:p>
          <a:p>
            <a:pPr lvl="2" algn="just">
              <a:buClr>
                <a:srgbClr val="4C5966"/>
              </a:buClr>
              <a:buSzPts val="1400"/>
            </a:pPr>
            <a:endParaRPr lang="it-IT" dirty="0">
              <a:solidFill>
                <a:srgbClr val="4C5966"/>
              </a:solidFill>
            </a:endParaRPr>
          </a:p>
          <a:p>
            <a:pPr marL="285750" indent="-285750" algn="just">
              <a:buClr>
                <a:srgbClr val="4C5966"/>
              </a:buClr>
              <a:buSzPts val="1400"/>
              <a:buFont typeface="Arial" panose="020B0604020202020204" pitchFamily="34" charset="0"/>
              <a:buChar char="•"/>
            </a:pPr>
            <a:r>
              <a:rPr lang="it-IT" dirty="0">
                <a:solidFill>
                  <a:srgbClr val="4C5966"/>
                </a:solidFill>
              </a:rPr>
              <a:t>il numero degli addetti familiari e subordinati </a:t>
            </a:r>
            <a:r>
              <a:rPr lang="it-IT" dirty="0" smtClean="0">
                <a:solidFill>
                  <a:schemeClr val="accent6"/>
                </a:solidFill>
              </a:rPr>
              <a:t>all’</a:t>
            </a:r>
            <a:r>
              <a:rPr lang="it-IT" dirty="0" smtClean="0">
                <a:solidFill>
                  <a:srgbClr val="FF0000"/>
                </a:solidFill>
              </a:rPr>
              <a:t>ultimo trimestre disponibile</a:t>
            </a:r>
            <a:r>
              <a:rPr lang="it-IT" dirty="0" smtClean="0">
                <a:solidFill>
                  <a:schemeClr val="accent6"/>
                </a:solidFill>
              </a:rPr>
              <a:t>.</a:t>
            </a:r>
            <a:endParaRPr lang="it-IT" dirty="0"/>
          </a:p>
          <a:p>
            <a:pPr marL="88900" lvl="0" algn="just">
              <a:buClr>
                <a:schemeClr val="dk1"/>
              </a:buClr>
              <a:buSzPts val="1400"/>
            </a:pPr>
            <a:endParaRPr lang="it-IT" dirty="0">
              <a:solidFill>
                <a:srgbClr val="4C5966"/>
              </a:solidFill>
            </a:endParaRPr>
          </a:p>
          <a:p>
            <a:endParaRPr lang="it-IT" dirty="0"/>
          </a:p>
        </p:txBody>
      </p:sp>
      <p:sp>
        <p:nvSpPr>
          <p:cNvPr id="9" name="Google Shape;156;p3"/>
          <p:cNvSpPr/>
          <p:nvPr/>
        </p:nvSpPr>
        <p:spPr>
          <a:xfrm>
            <a:off x="4035822" y="120135"/>
            <a:ext cx="1260078" cy="405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17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0" name="Google Shape;210;p6"/>
          <p:cNvSpPr/>
          <p:nvPr/>
        </p:nvSpPr>
        <p:spPr>
          <a:xfrm>
            <a:off x="209159" y="1243325"/>
            <a:ext cx="7408875" cy="4871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800" b="1" dirty="0">
                <a:solidFill>
                  <a:srgbClr val="FF0000"/>
                </a:solidFill>
                <a:sym typeface="Arial"/>
              </a:rPr>
              <a:t>Elementi di attenzione (!)</a:t>
            </a:r>
            <a:endParaRPr dirty="0">
              <a:solidFill>
                <a:srgbClr val="FF0000"/>
              </a:solidFil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p:txBody>
      </p:sp>
      <p:sp>
        <p:nvSpPr>
          <p:cNvPr id="211" name="Google Shape;211;p6"/>
          <p:cNvSpPr/>
          <p:nvPr/>
        </p:nvSpPr>
        <p:spPr>
          <a:xfrm>
            <a:off x="329092" y="1905500"/>
            <a:ext cx="7763559"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b="1" dirty="0">
                <a:solidFill>
                  <a:schemeClr val="bg2"/>
                </a:solidFill>
              </a:rPr>
              <a:t>Numero di file per associazione</a:t>
            </a:r>
            <a:endParaRPr lang="it-IT" dirty="0">
              <a:solidFill>
                <a:srgbClr val="4C5966"/>
              </a:solidFill>
            </a:endParaRPr>
          </a:p>
          <a:p>
            <a:pPr marL="0" marR="0" lvl="0" indent="0" algn="l" rtl="0">
              <a:spcBef>
                <a:spcPts val="0"/>
              </a:spcBef>
              <a:spcAft>
                <a:spcPts val="0"/>
              </a:spcAft>
              <a:buNone/>
            </a:pPr>
            <a:r>
              <a:rPr lang="it-IT" dirty="0">
                <a:solidFill>
                  <a:srgbClr val="4C5966"/>
                </a:solidFill>
              </a:rPr>
              <a:t>un solo file per associazione contenente i CF/PIVA degli associati.</a:t>
            </a:r>
          </a:p>
          <a:p>
            <a:pPr marL="0" marR="0" lvl="0" indent="0" algn="l" rtl="0">
              <a:spcBef>
                <a:spcPts val="0"/>
              </a:spcBef>
              <a:spcAft>
                <a:spcPts val="0"/>
              </a:spcAft>
              <a:buNone/>
            </a:pPr>
            <a:endParaRPr lang="it-IT" sz="1400" dirty="0">
              <a:solidFill>
                <a:srgbClr val="4C5966"/>
              </a:solidFill>
              <a:latin typeface="Arial"/>
              <a:ea typeface="Arial"/>
              <a:cs typeface="Arial"/>
              <a:sym typeface="Arial"/>
            </a:endParaRPr>
          </a:p>
          <a:p>
            <a:pPr marL="0" marR="0" lvl="0" indent="0" algn="l" rtl="0">
              <a:spcBef>
                <a:spcPts val="0"/>
              </a:spcBef>
              <a:spcAft>
                <a:spcPts val="0"/>
              </a:spcAft>
              <a:buNone/>
            </a:pPr>
            <a:r>
              <a:rPr lang="it-IT" b="1" dirty="0">
                <a:solidFill>
                  <a:schemeClr val="bg2"/>
                </a:solidFill>
              </a:rPr>
              <a:t>Addetti</a:t>
            </a:r>
          </a:p>
          <a:p>
            <a:pPr marL="285750" marR="0" lvl="0" indent="-285750" algn="l" rtl="0">
              <a:spcBef>
                <a:spcPts val="0"/>
              </a:spcBef>
              <a:spcAft>
                <a:spcPts val="0"/>
              </a:spcAft>
              <a:buFont typeface="Arial" panose="020B0604020202020204" pitchFamily="34" charset="0"/>
              <a:buChar char="•"/>
            </a:pPr>
            <a:r>
              <a:rPr lang="it-IT" sz="1400" dirty="0">
                <a:solidFill>
                  <a:srgbClr val="4C5966"/>
                </a:solidFill>
                <a:latin typeface="Arial"/>
                <a:ea typeface="Arial"/>
                <a:cs typeface="Arial"/>
                <a:sym typeface="Arial"/>
              </a:rPr>
              <a:t>I dati relativi agli addetti </a:t>
            </a:r>
            <a:r>
              <a:rPr lang="it-IT" sz="1400" dirty="0" smtClean="0">
                <a:solidFill>
                  <a:srgbClr val="4C5966"/>
                </a:solidFill>
                <a:latin typeface="Arial"/>
                <a:ea typeface="Arial"/>
                <a:cs typeface="Arial"/>
                <a:sym typeface="Arial"/>
              </a:rPr>
              <a:t>vengono aggiornati trimestralmente con </a:t>
            </a:r>
            <a:r>
              <a:rPr lang="it-IT" dirty="0" smtClean="0">
                <a:solidFill>
                  <a:srgbClr val="4C5966"/>
                </a:solidFill>
              </a:rPr>
              <a:t>riferimento a 2 trimestri antecedenti l’estrazione. Pertanto negli elenchi saranno riferiti alla seguente data: </a:t>
            </a:r>
          </a:p>
          <a:p>
            <a:pPr marR="0" lvl="0" algn="l" rtl="0">
              <a:spcBef>
                <a:spcPts val="0"/>
              </a:spcBef>
              <a:spcAft>
                <a:spcPts val="0"/>
              </a:spcAft>
            </a:pPr>
            <a:endParaRPr lang="it-IT" dirty="0" smtClean="0">
              <a:solidFill>
                <a:srgbClr val="4C5966"/>
              </a:solidFill>
            </a:endParaRPr>
          </a:p>
          <a:p>
            <a:pPr lvl="8" algn="ctr"/>
            <a:r>
              <a:rPr lang="it-IT" b="1" dirty="0" smtClean="0">
                <a:solidFill>
                  <a:srgbClr val="4C5966"/>
                </a:solidFill>
                <a:sym typeface="Arial"/>
              </a:rPr>
              <a:t>31/12/2024</a:t>
            </a:r>
          </a:p>
          <a:p>
            <a:pPr lvl="8"/>
            <a:endParaRPr lang="it-IT" sz="1400" dirty="0">
              <a:solidFill>
                <a:srgbClr val="4C5966"/>
              </a:solidFill>
              <a:latin typeface="Arial"/>
              <a:ea typeface="Arial"/>
              <a:cs typeface="Arial"/>
              <a:sym typeface="Arial"/>
            </a:endParaRPr>
          </a:p>
          <a:p>
            <a:pPr marL="285750" lvl="0" indent="-285750">
              <a:buFont typeface="Arial" panose="020B0604020202020204" pitchFamily="34" charset="0"/>
              <a:buChar char="•"/>
            </a:pPr>
            <a:r>
              <a:rPr lang="it-IT" dirty="0">
                <a:solidFill>
                  <a:srgbClr val="4C5966"/>
                </a:solidFill>
              </a:rPr>
              <a:t>Per ciascuna posizione presente in elenco è riportato il </a:t>
            </a:r>
            <a:r>
              <a:rPr lang="it-IT" dirty="0" smtClean="0">
                <a:solidFill>
                  <a:srgbClr val="4C5966"/>
                </a:solidFill>
              </a:rPr>
              <a:t>valore </a:t>
            </a:r>
            <a:r>
              <a:rPr lang="it-IT" dirty="0">
                <a:solidFill>
                  <a:srgbClr val="4C5966"/>
                </a:solidFill>
              </a:rPr>
              <a:t>medio </a:t>
            </a:r>
            <a:r>
              <a:rPr lang="it-IT" dirty="0" smtClean="0">
                <a:solidFill>
                  <a:srgbClr val="4C5966"/>
                </a:solidFill>
              </a:rPr>
              <a:t>degli addetti all’ultimo trimestre disponibile (la media dei primi 3 trimestri 2024). </a:t>
            </a:r>
          </a:p>
          <a:p>
            <a:pPr marL="285750" lvl="0" indent="-285750">
              <a:buFont typeface="Arial" panose="020B0604020202020204" pitchFamily="34" charset="0"/>
              <a:buChar char="•"/>
            </a:pPr>
            <a:endParaRPr lang="it-IT" dirty="0">
              <a:solidFill>
                <a:srgbClr val="4C5966"/>
              </a:solidFill>
            </a:endParaRPr>
          </a:p>
          <a:p>
            <a:pPr marL="285750" lvl="0" indent="-285750">
              <a:buFont typeface="Arial" panose="020B0604020202020204" pitchFamily="34" charset="0"/>
              <a:buChar char="•"/>
            </a:pPr>
            <a:r>
              <a:rPr lang="it-IT" dirty="0" smtClean="0">
                <a:solidFill>
                  <a:srgbClr val="4C5966"/>
                </a:solidFill>
              </a:rPr>
              <a:t>Il dato ha dettaglio comunale</a:t>
            </a:r>
          </a:p>
          <a:p>
            <a:pPr marL="285750" lvl="0" indent="-285750">
              <a:buFont typeface="Arial" panose="020B0604020202020204" pitchFamily="34" charset="0"/>
              <a:buChar char="•"/>
            </a:pPr>
            <a:endParaRPr lang="it-IT" dirty="0">
              <a:solidFill>
                <a:srgbClr val="4C5966"/>
              </a:solidFill>
            </a:endParaRPr>
          </a:p>
          <a:p>
            <a:pPr marL="285750" lvl="0" indent="-285750">
              <a:buFont typeface="Arial" panose="020B0604020202020204" pitchFamily="34" charset="0"/>
              <a:buChar char="•"/>
            </a:pPr>
            <a:r>
              <a:rPr lang="it-IT" dirty="0" smtClean="0">
                <a:solidFill>
                  <a:srgbClr val="4C5966"/>
                </a:solidFill>
              </a:rPr>
              <a:t>Il dato proviene da fonte INPS</a:t>
            </a:r>
          </a:p>
          <a:p>
            <a:pPr lvl="0"/>
            <a:endParaRPr lang="it-IT" dirty="0">
              <a:solidFill>
                <a:srgbClr val="4C5966"/>
              </a:solidFill>
            </a:endParaRPr>
          </a:p>
          <a:p>
            <a:pPr lvl="0"/>
            <a:r>
              <a:rPr lang="it-IT" dirty="0">
                <a:solidFill>
                  <a:srgbClr val="4C5966"/>
                </a:solidFill>
              </a:rPr>
              <a:t>Resta responsabilità di ciascuna associazione verificare le informazioni e garantire la veridicità di ciò che viene inserito negli allegati</a:t>
            </a:r>
            <a:r>
              <a:rPr lang="it-IT" dirty="0" smtClean="0">
                <a:solidFill>
                  <a:srgbClr val="4C5966"/>
                </a:solidFill>
              </a:rPr>
              <a:t>.</a:t>
            </a:r>
          </a:p>
          <a:p>
            <a:pPr lvl="0"/>
            <a:endParaRPr lang="it-IT" sz="1400" dirty="0">
              <a:solidFill>
                <a:srgbClr val="4C5966"/>
              </a:solidFill>
              <a:latin typeface="Arial"/>
              <a:ea typeface="Arial"/>
              <a:cs typeface="Arial"/>
              <a:sym typeface="Arial"/>
            </a:endParaRPr>
          </a:p>
          <a:p>
            <a:pPr lvl="0"/>
            <a:endParaRPr sz="1400" dirty="0">
              <a:solidFill>
                <a:srgbClr val="4C5966"/>
              </a:solidFill>
              <a:latin typeface="Arial"/>
              <a:ea typeface="Arial"/>
              <a:cs typeface="Arial"/>
              <a:sym typeface="Arial"/>
            </a:endParaRPr>
          </a:p>
        </p:txBody>
      </p:sp>
      <p:sp>
        <p:nvSpPr>
          <p:cNvPr id="8" name="Google Shape;156;p3"/>
          <p:cNvSpPr/>
          <p:nvPr/>
        </p:nvSpPr>
        <p:spPr>
          <a:xfrm>
            <a:off x="4035822" y="120135"/>
            <a:ext cx="1260078" cy="405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49"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3856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10" name="Google Shape;210;p6"/>
          <p:cNvSpPr/>
          <p:nvPr/>
        </p:nvSpPr>
        <p:spPr>
          <a:xfrm>
            <a:off x="331384" y="1153877"/>
            <a:ext cx="7408875" cy="48716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2800" b="1" dirty="0" smtClean="0">
                <a:solidFill>
                  <a:schemeClr val="bg2"/>
                </a:solidFill>
                <a:sym typeface="Arial"/>
              </a:rPr>
              <a:t>Output: guida</a:t>
            </a:r>
            <a:endParaRPr dirty="0">
              <a:solidFill>
                <a:schemeClr val="bg2"/>
              </a:solidFil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a:p>
            <a:pPr marL="0" marR="0" lvl="0" indent="0" algn="l" rtl="0">
              <a:spcBef>
                <a:spcPts val="0"/>
              </a:spcBef>
              <a:spcAft>
                <a:spcPts val="0"/>
              </a:spcAft>
              <a:buNone/>
            </a:pPr>
            <a:endParaRPr sz="2400" b="1" dirty="0">
              <a:solidFill>
                <a:srgbClr val="2C486C"/>
              </a:solidFill>
              <a:latin typeface="Arial"/>
              <a:ea typeface="Arial"/>
              <a:cs typeface="Arial"/>
              <a:sym typeface="Arial"/>
            </a:endParaRPr>
          </a:p>
        </p:txBody>
      </p:sp>
      <p:sp>
        <p:nvSpPr>
          <p:cNvPr id="212" name="Google Shape;212;p6">
            <a:hlinkClick r:id="rId3"/>
          </p:cNvPr>
          <p:cNvSpPr/>
          <p:nvPr/>
        </p:nvSpPr>
        <p:spPr>
          <a:xfrm>
            <a:off x="1555960" y="2581455"/>
            <a:ext cx="6026660" cy="742783"/>
          </a:xfrm>
          <a:prstGeom prst="roundRect">
            <a:avLst>
              <a:gd name="adj" fmla="val 16667"/>
            </a:avLst>
          </a:prstGeom>
          <a:solidFill>
            <a:srgbClr val="97D256">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dirty="0" smtClean="0">
                <a:solidFill>
                  <a:schemeClr val="accent6">
                    <a:lumMod val="50000"/>
                  </a:schemeClr>
                </a:solidFill>
                <a:sym typeface="Arial"/>
              </a:rPr>
              <a:t>v. esempio di restituzione elenco arricchito al file allegato FASE1CDC_INPUT_OUTPUT_DETTAGLI.xls </a:t>
            </a:r>
            <a:endParaRPr dirty="0">
              <a:solidFill>
                <a:schemeClr val="accent6">
                  <a:lumMod val="50000"/>
                </a:schemeClr>
              </a:solidFill>
            </a:endParaRPr>
          </a:p>
        </p:txBody>
      </p:sp>
      <p:sp>
        <p:nvSpPr>
          <p:cNvPr id="8" name="Google Shape;156;p3"/>
          <p:cNvSpPr/>
          <p:nvPr/>
        </p:nvSpPr>
        <p:spPr>
          <a:xfrm>
            <a:off x="4035822" y="120135"/>
            <a:ext cx="1260078" cy="4050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 name="Picture 2" descr="logo CCIAAVER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052"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891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4" name="Google Shape;147;p2"/>
          <p:cNvSpPr/>
          <p:nvPr/>
        </p:nvSpPr>
        <p:spPr>
          <a:xfrm>
            <a:off x="793630" y="3904791"/>
            <a:ext cx="7694762" cy="629555"/>
          </a:xfrm>
          <a:prstGeom prst="rect">
            <a:avLst/>
          </a:prstGeom>
          <a:solidFill>
            <a:schemeClr val="lt1"/>
          </a:solidFill>
          <a:ln>
            <a:noFill/>
          </a:ln>
        </p:spPr>
        <p:txBody>
          <a:bodyPr spcFirstLastPara="1" wrap="square" lIns="91425" tIns="45700" rIns="91425" bIns="45700" anchor="ctr" anchorCtr="0">
            <a:noAutofit/>
          </a:bodyPr>
          <a:lstStyle/>
          <a:p>
            <a:pPr lvl="1" algn="ctr"/>
            <a:r>
              <a:rPr lang="it-IT" sz="2800" dirty="0" smtClean="0">
                <a:solidFill>
                  <a:schemeClr val="accent6">
                    <a:lumMod val="50000"/>
                  </a:schemeClr>
                </a:solidFill>
              </a:rPr>
              <a:t>ATTENZIONE: da utilizzare </a:t>
            </a:r>
            <a:r>
              <a:rPr lang="it-IT" sz="2800" dirty="0" smtClean="0">
                <a:solidFill>
                  <a:schemeClr val="accent6">
                    <a:lumMod val="50000"/>
                  </a:schemeClr>
                </a:solidFill>
                <a:latin typeface="Arial"/>
                <a:ea typeface="Arial"/>
                <a:cs typeface="Arial"/>
                <a:sym typeface="Arial"/>
              </a:rPr>
              <a:t>solo nel caso di crittografia dei file con chiave pubblica</a:t>
            </a:r>
            <a:endParaRPr sz="2800" dirty="0">
              <a:solidFill>
                <a:schemeClr val="accent6">
                  <a:lumMod val="50000"/>
                </a:schemeClr>
              </a:solidFill>
              <a:latin typeface="Arial"/>
              <a:ea typeface="Arial"/>
              <a:cs typeface="Arial"/>
              <a:sym typeface="Arial"/>
            </a:endParaRPr>
          </a:p>
        </p:txBody>
      </p:sp>
      <p:sp>
        <p:nvSpPr>
          <p:cNvPr id="157" name="Google Shape;157;p3"/>
          <p:cNvSpPr txBox="1"/>
          <p:nvPr/>
        </p:nvSpPr>
        <p:spPr>
          <a:xfrm>
            <a:off x="1218631" y="2333277"/>
            <a:ext cx="7692193" cy="7664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F5BA5"/>
              </a:buClr>
              <a:buSzPts val="4400"/>
              <a:buFont typeface="Arial"/>
              <a:buNone/>
            </a:pPr>
            <a:r>
              <a:rPr lang="it-IT" sz="4400" b="1" dirty="0">
                <a:solidFill>
                  <a:schemeClr val="bg2"/>
                </a:solidFill>
                <a:sym typeface="Arial"/>
              </a:rPr>
              <a:t>ASPETTI TECNICI</a:t>
            </a:r>
            <a:endParaRPr dirty="0">
              <a:solidFill>
                <a:schemeClr val="bg2"/>
              </a:solidFill>
            </a:endParaRPr>
          </a:p>
        </p:txBody>
      </p:sp>
      <p:sp>
        <p:nvSpPr>
          <p:cNvPr id="20" name="Rettangolo 19"/>
          <p:cNvSpPr/>
          <p:nvPr/>
        </p:nvSpPr>
        <p:spPr>
          <a:xfrm>
            <a:off x="0" y="2057488"/>
            <a:ext cx="1183971" cy="1062951"/>
          </a:xfrm>
          <a:prstGeom prst="rect">
            <a:avLst/>
          </a:prstGeom>
          <a:gradFill flip="none" rotWithShape="1">
            <a:gsLst>
              <a:gs pos="11000">
                <a:schemeClr val="bg1"/>
              </a:gs>
              <a:gs pos="74000">
                <a:srgbClr val="92D050">
                  <a:alpha val="5400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logo CCIAAVER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51" y="45136"/>
            <a:ext cx="4236726" cy="7882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56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yout">
  <a:themeElements>
    <a:clrScheme name="colori nuovo logo">
      <a:dk1>
        <a:srgbClr val="184B9A"/>
      </a:dk1>
      <a:lt1>
        <a:srgbClr val="FFFFFF"/>
      </a:lt1>
      <a:dk2>
        <a:srgbClr val="184B9A"/>
      </a:dk2>
      <a:lt2>
        <a:srgbClr val="FFFFFF"/>
      </a:lt2>
      <a:accent1>
        <a:srgbClr val="4F81BD"/>
      </a:accent1>
      <a:accent2>
        <a:srgbClr val="FFC800"/>
      </a:accent2>
      <a:accent3>
        <a:srgbClr val="BBBB14"/>
      </a:accent3>
      <a:accent4>
        <a:srgbClr val="6BA634"/>
      </a:accent4>
      <a:accent5>
        <a:srgbClr val="962D45"/>
      </a:accent5>
      <a:accent6>
        <a:srgbClr val="5B6770"/>
      </a:accent6>
      <a:hlink>
        <a:srgbClr val="184B9A"/>
      </a:hlink>
      <a:folHlink>
        <a:srgbClr val="8CB2E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2934</TotalTime>
  <Words>1183</Words>
  <Application>Microsoft Office PowerPoint</Application>
  <PresentationFormat>Presentazione su schermo (4:3)</PresentationFormat>
  <Paragraphs>143</Paragraphs>
  <Slides>27</Slides>
  <Notes>26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Wingdings</vt:lpstr>
      <vt:lpstr>Titillium WebLight</vt:lpstr>
      <vt:lpstr>Calibri</vt:lpstr>
      <vt:lpstr>Layout</vt:lpstr>
      <vt:lpstr>Diapositiva 0</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Cristina Muschitiello</dc:creator>
  <cp:lastModifiedBy>Cve0187</cp:lastModifiedBy>
  <cp:revision>144</cp:revision>
  <dcterms:created xsi:type="dcterms:W3CDTF">2022-10-04T07:47:16Z</dcterms:created>
  <dcterms:modified xsi:type="dcterms:W3CDTF">2025-05-22T09:20:07Z</dcterms:modified>
</cp:coreProperties>
</file>