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7" r:id="rId5"/>
    <p:sldId id="260" r:id="rId6"/>
    <p:sldId id="279" r:id="rId7"/>
    <p:sldId id="280" r:id="rId8"/>
    <p:sldId id="262" r:id="rId9"/>
    <p:sldId id="263" r:id="rId10"/>
    <p:sldId id="266" r:id="rId11"/>
    <p:sldId id="268" r:id="rId12"/>
    <p:sldId id="278" r:id="rId13"/>
    <p:sldId id="267" r:id="rId14"/>
    <p:sldId id="270" r:id="rId15"/>
    <p:sldId id="271" r:id="rId16"/>
    <p:sldId id="273" r:id="rId17"/>
    <p:sldId id="274" r:id="rId18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cve.intra.cciaa.net\dfs\UCVEDFS\Uffici\Centro%20studi\STRUMENTI\Slide%20e%20Presentazioni\2022\23_11_2022_Confstampa_VE_IIItrim2022_VE\Com%20stampa\Grafici_3q2022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cve.intra.cciaa.net\dfs\UCVEDFS\Uffici\Centro%20studi\STRUMENTI\Slide%20e%20Presentazioni\2022\23_11_2022_Confstampa_VE_IIItrim2022_VE\Com%20stampa\Grafici_3q202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ucve.intra.cciaa.net\dfs\UCVEDFS\Uffici\Centro%20studi\STRUMENTI\Slide%20e%20Presentazioni\2022\23_11_2022_Confstampa_VE_IIItrim2022_VE\Com%20stampa\Grafici_3q202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25901623408183E-2"/>
          <c:y val="4.2237280436099332E-2"/>
          <c:w val="0.93398268107196059"/>
          <c:h val="0.81177934737517143"/>
        </c:manualLayout>
      </c:layout>
      <c:lineChart>
        <c:grouping val="standard"/>
        <c:varyColors val="0"/>
        <c:ser>
          <c:idx val="0"/>
          <c:order val="0"/>
          <c:tx>
            <c:strRef>
              <c:f>'Serie prod'!$C$1</c:f>
              <c:strCache>
                <c:ptCount val="1"/>
                <c:pt idx="0">
                  <c:v>Indice grezzo (2015=100)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'Serie prod'!$A$2:$B$92</c:f>
              <c:multiLvlStrCache>
                <c:ptCount val="1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'Serie prod'!$C$2:$C$92</c:f>
              <c:numCache>
                <c:formatCode>0.0</c:formatCode>
                <c:ptCount val="15"/>
                <c:pt idx="0">
                  <c:v>127.35446819363364</c:v>
                </c:pt>
                <c:pt idx="1">
                  <c:v>133.01660414446934</c:v>
                </c:pt>
                <c:pt idx="2">
                  <c:v>126.15866799870628</c:v>
                </c:pt>
                <c:pt idx="3">
                  <c:v>132.86312463867304</c:v>
                </c:pt>
                <c:pt idx="4">
                  <c:v>120.98753098483738</c:v>
                </c:pt>
                <c:pt idx="5">
                  <c:v>101.27388147155727</c:v>
                </c:pt>
                <c:pt idx="6">
                  <c:v>117.58279110624406</c:v>
                </c:pt>
                <c:pt idx="7">
                  <c:v>126.16420082588041</c:v>
                </c:pt>
                <c:pt idx="8">
                  <c:v>129.5221231356376</c:v>
                </c:pt>
                <c:pt idx="9">
                  <c:v>140.74339182929944</c:v>
                </c:pt>
                <c:pt idx="10">
                  <c:v>134.12364883108148</c:v>
                </c:pt>
                <c:pt idx="11">
                  <c:v>144.76114391290704</c:v>
                </c:pt>
                <c:pt idx="12">
                  <c:v>147.01692797999237</c:v>
                </c:pt>
                <c:pt idx="13">
                  <c:v>152.39362701197305</c:v>
                </c:pt>
                <c:pt idx="14">
                  <c:v>142.56669264104781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CBD-4808-933B-B039F2102251}"/>
            </c:ext>
          </c:extLst>
        </c:ser>
        <c:ser>
          <c:idx val="1"/>
          <c:order val="1"/>
          <c:tx>
            <c:strRef>
              <c:f>'Serie prod'!$D$1</c:f>
              <c:strCache>
                <c:ptCount val="1"/>
                <c:pt idx="0">
                  <c:v>Indice destagionalizzato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'Serie prod'!$A$2:$B$92</c:f>
              <c:multiLvlStrCache>
                <c:ptCount val="1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'Serie prod'!$D$2:$D$92</c:f>
              <c:numCache>
                <c:formatCode>0.0000</c:formatCode>
                <c:ptCount val="15"/>
                <c:pt idx="0">
                  <c:v>127.579692232</c:v>
                </c:pt>
                <c:pt idx="1">
                  <c:v>128.933158104</c:v>
                </c:pt>
                <c:pt idx="2">
                  <c:v>130.935793168</c:v>
                </c:pt>
                <c:pt idx="3">
                  <c:v>132.05242756199999</c:v>
                </c:pt>
                <c:pt idx="4">
                  <c:v>121.075167228</c:v>
                </c:pt>
                <c:pt idx="5">
                  <c:v>98.046224051999999</c:v>
                </c:pt>
                <c:pt idx="6">
                  <c:v>122.290998268</c:v>
                </c:pt>
                <c:pt idx="7">
                  <c:v>125.458265661</c:v>
                </c:pt>
                <c:pt idx="8">
                  <c:v>129.53567971000001</c:v>
                </c:pt>
                <c:pt idx="9">
                  <c:v>136.11774626900001</c:v>
                </c:pt>
                <c:pt idx="10">
                  <c:v>139.632066694</c:v>
                </c:pt>
                <c:pt idx="11">
                  <c:v>143.92697371599999</c:v>
                </c:pt>
                <c:pt idx="12" formatCode="0.0">
                  <c:v>146.91605398900001</c:v>
                </c:pt>
                <c:pt idx="13">
                  <c:v>147.38314254900001</c:v>
                </c:pt>
                <c:pt idx="14">
                  <c:v>148.53616505799999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CBD-4808-933B-B039F2102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92948640"/>
        <c:axId val="-1792936672"/>
      </c:lineChart>
      <c:catAx>
        <c:axId val="-179294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it-IT"/>
          </a:p>
        </c:txPr>
        <c:crossAx val="-1792936672"/>
        <c:crosses val="autoZero"/>
        <c:auto val="1"/>
        <c:lblAlgn val="ctr"/>
        <c:lblOffset val="100"/>
        <c:noMultiLvlLbl val="0"/>
      </c:catAx>
      <c:valAx>
        <c:axId val="-1792936672"/>
        <c:scaling>
          <c:orientation val="minMax"/>
          <c:max val="16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it-IT"/>
          </a:p>
        </c:txPr>
        <c:crossAx val="-179294864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8.4594980490626887E-2"/>
          <c:y val="8.4989311706497886E-2"/>
          <c:w val="0.25288143167837418"/>
          <c:h val="0.1755933932491405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0284739996883764"/>
          <c:y val="1.6798474940511746E-2"/>
          <c:w val="0.66750354669519107"/>
          <c:h val="0.8529456161420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'Dati settori'!$A$2</c:f>
              <c:strCache>
                <c:ptCount val="1"/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83A2-48A5-97D5-9241A3A140D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83A2-48A5-97D5-9241A3A140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3A2-48A5-97D5-9241A3A140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3A2-48A5-97D5-9241A3A140D9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A2-48A5-97D5-9241A3A140D9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settori'!$A$3:$A$14</c:f>
              <c:strCache>
                <c:ptCount val="12"/>
                <c:pt idx="0">
                  <c:v>Tessile, abbigliamento e calzature</c:v>
                </c:pt>
                <c:pt idx="1">
                  <c:v>Mezzi di trasporto</c:v>
                </c:pt>
                <c:pt idx="2">
                  <c:v>Altre imprese manifatturiere</c:v>
                </c:pt>
                <c:pt idx="3">
                  <c:v>Metalli e prodotti in metallo</c:v>
                </c:pt>
                <c:pt idx="4">
                  <c:v>Macchine elettriche ed elettroniche</c:v>
                </c:pt>
                <c:pt idx="5">
                  <c:v>Legno e mobile</c:v>
                </c:pt>
                <c:pt idx="6">
                  <c:v>Totale</c:v>
                </c:pt>
                <c:pt idx="7">
                  <c:v>Gomma e plastica</c:v>
                </c:pt>
                <c:pt idx="8">
                  <c:v>Macchine ed apparecchi meccanici</c:v>
                </c:pt>
                <c:pt idx="9">
                  <c:v>Carta, stampa, editoria</c:v>
                </c:pt>
                <c:pt idx="10">
                  <c:v>Alimentare, bevande e tabacco</c:v>
                </c:pt>
                <c:pt idx="11">
                  <c:v>Marmo, vetro, ceramica e altri minerali</c:v>
                </c:pt>
              </c:strCache>
            </c:strRef>
          </c:cat>
          <c:val>
            <c:numRef>
              <c:f>'Dati settori'!$B$3:$B$14</c:f>
              <c:numCache>
                <c:formatCode>0.0</c:formatCode>
                <c:ptCount val="12"/>
                <c:pt idx="0">
                  <c:v>-3.9057622443743001</c:v>
                </c:pt>
                <c:pt idx="1">
                  <c:v>-2.4965912681886944</c:v>
                </c:pt>
                <c:pt idx="2">
                  <c:v>1.0188567435243248</c:v>
                </c:pt>
                <c:pt idx="3">
                  <c:v>1.1714621937924077</c:v>
                </c:pt>
                <c:pt idx="4">
                  <c:v>2.6274868681304264</c:v>
                </c:pt>
                <c:pt idx="5">
                  <c:v>2.8001541468191591</c:v>
                </c:pt>
                <c:pt idx="6">
                  <c:v>3.0998561603206287</c:v>
                </c:pt>
                <c:pt idx="7">
                  <c:v>3.488824270468093</c:v>
                </c:pt>
                <c:pt idx="8">
                  <c:v>3.8938692327193487</c:v>
                </c:pt>
                <c:pt idx="9">
                  <c:v>6.0171375783689829</c:v>
                </c:pt>
                <c:pt idx="10">
                  <c:v>6.5976636224583665</c:v>
                </c:pt>
                <c:pt idx="11">
                  <c:v>6.691930624973077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2-48A5-97D5-9241A3A14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792942112"/>
        <c:axId val="-1792947008"/>
      </c:barChart>
      <c:catAx>
        <c:axId val="-179294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it-IT"/>
          </a:p>
        </c:txPr>
        <c:crossAx val="-1792947008"/>
        <c:crosses val="autoZero"/>
        <c:auto val="1"/>
        <c:lblAlgn val="ctr"/>
        <c:lblOffset val="100"/>
        <c:noMultiLvlLbl val="0"/>
      </c:catAx>
      <c:valAx>
        <c:axId val="-1792947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it-IT"/>
          </a:p>
        </c:txPr>
        <c:crossAx val="-1792942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54411302476647E-2"/>
          <c:y val="7.8560626630135189E-2"/>
          <c:w val="0.93352622636810412"/>
          <c:h val="0.770695111391289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'Previsioni pro'!$C$2</c:f>
              <c:strCache>
                <c:ptCount val="1"/>
                <c:pt idx="0">
                  <c:v>Diminuzione</c:v>
                </c:pt>
              </c:strCache>
            </c:strRef>
          </c:tx>
          <c:invertIfNegative val="0"/>
          <c:cat>
            <c:multiLvlStrRef>
              <c:f>'Previsioni pro'!$A$7:$B$53</c:f>
              <c:multiLvlStrCache>
                <c:ptCount val="1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'Previsioni pro'!$C$7:$C$53</c:f>
              <c:numCache>
                <c:formatCode>0.0%</c:formatCode>
                <c:ptCount val="15"/>
                <c:pt idx="0" formatCode="0%">
                  <c:v>0.2152035048729001</c:v>
                </c:pt>
                <c:pt idx="1">
                  <c:v>0.31290620969335259</c:v>
                </c:pt>
                <c:pt idx="2">
                  <c:v>0.28880082790005696</c:v>
                </c:pt>
                <c:pt idx="3">
                  <c:v>0.29438266242791594</c:v>
                </c:pt>
                <c:pt idx="4">
                  <c:v>0.67033603119104024</c:v>
                </c:pt>
                <c:pt idx="5">
                  <c:v>0.35393935131294979</c:v>
                </c:pt>
                <c:pt idx="6">
                  <c:v>0.29823285001690125</c:v>
                </c:pt>
                <c:pt idx="7">
                  <c:v>0.31012329114998222</c:v>
                </c:pt>
                <c:pt idx="8">
                  <c:v>0.12973830961957322</c:v>
                </c:pt>
                <c:pt idx="9">
                  <c:v>0.1883961007698145</c:v>
                </c:pt>
                <c:pt idx="10">
                  <c:v>0.13042442109480892</c:v>
                </c:pt>
                <c:pt idx="11">
                  <c:v>0.16999943125026146</c:v>
                </c:pt>
                <c:pt idx="12">
                  <c:v>0.1227486211510013</c:v>
                </c:pt>
                <c:pt idx="13">
                  <c:v>0.25493259593005169</c:v>
                </c:pt>
                <c:pt idx="14">
                  <c:v>0.2367731918983246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9-4835-AC26-F47B9B6F715B}"/>
            </c:ext>
          </c:extLst>
        </c:ser>
        <c:ser>
          <c:idx val="1"/>
          <c:order val="1"/>
          <c:tx>
            <c:strRef>
              <c:f>'Previsioni pro'!$D$2</c:f>
              <c:strCache>
                <c:ptCount val="1"/>
                <c:pt idx="0">
                  <c:v>Stazionario</c:v>
                </c:pt>
              </c:strCache>
            </c:strRef>
          </c:tx>
          <c:invertIfNegative val="0"/>
          <c:cat>
            <c:multiLvlStrRef>
              <c:f>'Previsioni pro'!$A$7:$B$53</c:f>
              <c:multiLvlStrCache>
                <c:ptCount val="1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'Previsioni pro'!$D$7:$D$53</c:f>
              <c:numCache>
                <c:formatCode>###0.0%</c:formatCode>
                <c:ptCount val="15"/>
                <c:pt idx="0" formatCode="0%">
                  <c:v>0.49454983245944106</c:v>
                </c:pt>
                <c:pt idx="1">
                  <c:v>0.46618643188739489</c:v>
                </c:pt>
                <c:pt idx="2">
                  <c:v>0.44225455581368045</c:v>
                </c:pt>
                <c:pt idx="3">
                  <c:v>0.4912264050996093</c:v>
                </c:pt>
                <c:pt idx="4">
                  <c:v>0.16724405282938093</c:v>
                </c:pt>
                <c:pt idx="5">
                  <c:v>0.23214419359895291</c:v>
                </c:pt>
                <c:pt idx="6">
                  <c:v>0.28496017634637655</c:v>
                </c:pt>
                <c:pt idx="7">
                  <c:v>0.32756459657207093</c:v>
                </c:pt>
                <c:pt idx="8">
                  <c:v>0.29607509640291318</c:v>
                </c:pt>
                <c:pt idx="9">
                  <c:v>0.31597843486159705</c:v>
                </c:pt>
                <c:pt idx="10">
                  <c:v>0.30009220595309688</c:v>
                </c:pt>
                <c:pt idx="11">
                  <c:v>0.32595136182631285</c:v>
                </c:pt>
                <c:pt idx="12" formatCode="0.0%">
                  <c:v>0.33661681420326117</c:v>
                </c:pt>
                <c:pt idx="13" formatCode="0.0%">
                  <c:v>0.33809284889802677</c:v>
                </c:pt>
                <c:pt idx="14" formatCode="0.0%">
                  <c:v>0.30217337307512088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9-4835-AC26-F47B9B6F715B}"/>
            </c:ext>
          </c:extLst>
        </c:ser>
        <c:ser>
          <c:idx val="2"/>
          <c:order val="2"/>
          <c:tx>
            <c:strRef>
              <c:f>'Previsioni pro'!$E$2</c:f>
              <c:strCache>
                <c:ptCount val="1"/>
                <c:pt idx="0">
                  <c:v>Aumento</c:v>
                </c:pt>
              </c:strCache>
            </c:strRef>
          </c:tx>
          <c:invertIfNegative val="0"/>
          <c:cat>
            <c:multiLvlStrRef>
              <c:f>'Previsioni pro'!$A$7:$B$53</c:f>
              <c:multiLvlStrCache>
                <c:ptCount val="1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'Previsioni pro'!$E$7:$E$53</c:f>
              <c:numCache>
                <c:formatCode>0.0%</c:formatCode>
                <c:ptCount val="15"/>
                <c:pt idx="0" formatCode="0%">
                  <c:v>0.29024666266765597</c:v>
                </c:pt>
                <c:pt idx="1">
                  <c:v>0.22090735841925771</c:v>
                </c:pt>
                <c:pt idx="2">
                  <c:v>0.26894461628626148</c:v>
                </c:pt>
                <c:pt idx="3">
                  <c:v>0.21439093247247992</c:v>
                </c:pt>
                <c:pt idx="4">
                  <c:v>0.16241991597957725</c:v>
                </c:pt>
                <c:pt idx="5">
                  <c:v>0.41391645508809938</c:v>
                </c:pt>
                <c:pt idx="6">
                  <c:v>0.41680697363672664</c:v>
                </c:pt>
                <c:pt idx="7">
                  <c:v>0.36231211227794924</c:v>
                </c:pt>
                <c:pt idx="8">
                  <c:v>0.57418659397750915</c:v>
                </c:pt>
                <c:pt idx="9">
                  <c:v>0.49562546436859045</c:v>
                </c:pt>
                <c:pt idx="10">
                  <c:v>0.56948337295209472</c:v>
                </c:pt>
                <c:pt idx="11">
                  <c:v>0.50404920692342903</c:v>
                </c:pt>
                <c:pt idx="12">
                  <c:v>0.54063456464573667</c:v>
                </c:pt>
                <c:pt idx="13">
                  <c:v>0.40697455517191872</c:v>
                </c:pt>
                <c:pt idx="14">
                  <c:v>0.46105343502655266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9-4835-AC26-F47B9B6F7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792936128"/>
        <c:axId val="-1792941568"/>
      </c:barChart>
      <c:lineChart>
        <c:grouping val="standard"/>
        <c:varyColors val="0"/>
        <c:ser>
          <c:idx val="3"/>
          <c:order val="3"/>
          <c:tx>
            <c:strRef>
              <c:f>'Previsioni pro'!$F$2</c:f>
              <c:strCache>
                <c:ptCount val="1"/>
                <c:pt idx="0">
                  <c:v>Saldo (scala dx)</c:v>
                </c:pt>
              </c:strCache>
            </c:strRef>
          </c:tx>
          <c:marker>
            <c:symbol val="none"/>
          </c:marker>
          <c:cat>
            <c:multiLvlStrRef>
              <c:f>'Previsioni pro'!$A$7:$B$52</c:f>
              <c:multiLvlStrCache>
                <c:ptCount val="1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</c:lvl>
              </c:multiLvlStrCache>
            </c:multiLvlStrRef>
          </c:cat>
          <c:val>
            <c:numRef>
              <c:f>'Previsioni pro'!$F$7:$F$53</c:f>
              <c:numCache>
                <c:formatCode>0%</c:formatCode>
                <c:ptCount val="15"/>
                <c:pt idx="0">
                  <c:v>7.5043157794755871E-2</c:v>
                </c:pt>
                <c:pt idx="1">
                  <c:v>-9.1998851274094878E-2</c:v>
                </c:pt>
                <c:pt idx="2">
                  <c:v>-1.9856211613795471E-2</c:v>
                </c:pt>
                <c:pt idx="3">
                  <c:v>-7.9991729955436019E-2</c:v>
                </c:pt>
                <c:pt idx="4">
                  <c:v>-0.50791611521146296</c:v>
                </c:pt>
                <c:pt idx="5">
                  <c:v>5.9977103775149587E-2</c:v>
                </c:pt>
                <c:pt idx="6">
                  <c:v>0.11857412361982539</c:v>
                </c:pt>
                <c:pt idx="7">
                  <c:v>5.2188821127967022E-2</c:v>
                </c:pt>
                <c:pt idx="8">
                  <c:v>0.44444828435793593</c:v>
                </c:pt>
                <c:pt idx="9">
                  <c:v>0.30722936359877595</c:v>
                </c:pt>
                <c:pt idx="10">
                  <c:v>0.43905895185728583</c:v>
                </c:pt>
                <c:pt idx="11">
                  <c:v>0.33404977567316757</c:v>
                </c:pt>
                <c:pt idx="12" formatCode="0.0%">
                  <c:v>0.4178859434947354</c:v>
                </c:pt>
                <c:pt idx="13" formatCode="0.0%">
                  <c:v>0.15204195924186703</c:v>
                </c:pt>
                <c:pt idx="14" formatCode="0.0%">
                  <c:v>0.22428024312822806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EF9-4835-AC26-F47B9B6F7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92951360"/>
        <c:axId val="-1792948096"/>
      </c:lineChart>
      <c:catAx>
        <c:axId val="-17929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it-IT"/>
          </a:p>
        </c:txPr>
        <c:crossAx val="-1792941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92941568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it-IT"/>
          </a:p>
        </c:txPr>
        <c:crossAx val="-1792936128"/>
        <c:crosses val="autoZero"/>
        <c:crossBetween val="between"/>
        <c:majorUnit val="0.2"/>
      </c:valAx>
      <c:catAx>
        <c:axId val="-1792951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92948096"/>
        <c:crosses val="autoZero"/>
        <c:auto val="1"/>
        <c:lblAlgn val="ctr"/>
        <c:lblOffset val="100"/>
        <c:noMultiLvlLbl val="0"/>
      </c:catAx>
      <c:valAx>
        <c:axId val="-179294809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it-IT"/>
          </a:p>
        </c:txPr>
        <c:crossAx val="-179295136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18811916469727957"/>
          <c:y val="1.8486673687916441E-2"/>
          <c:w val="0.69410535072752511"/>
          <c:h val="4.3887147335423204E-2"/>
        </c:manualLayout>
      </c:layout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it-IT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0.02277</cdr:x>
      <cdr:y>0.93662</cdr:y>
    </cdr:from>
    <cdr:to>
      <cdr:x>0.46888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11667" y="5687338"/>
          <a:ext cx="4146742" cy="384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i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0.0185</cdr:x>
      <cdr:y>0.94055</cdr:y>
    </cdr:from>
    <cdr:to>
      <cdr:x>0.6757</cdr:x>
      <cdr:y>0.99284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7305" y="4085203"/>
          <a:ext cx="4876800" cy="227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27432" tIns="32004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it-IT" sz="1100" b="0" i="1" u="none" strike="noStrike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Fonte: Unioncamere del Veneto – Indagine </a:t>
          </a:r>
          <a:r>
            <a:rPr lang="it-IT" sz="1100" b="0" i="1" u="none" strike="noStrike" baseline="0" dirty="0" err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VenetoCongiuntura</a:t>
          </a:r>
          <a:r>
            <a:rPr lang="it-IT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</a:t>
          </a:r>
          <a:r>
            <a:rPr lang="it-IT" sz="1100" b="0" i="1" u="none" strike="noStrike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1.609 casi)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0.95728</cdr:y>
    </cdr:from>
    <cdr:to>
      <cdr:x>0.53889</cdr:x>
      <cdr:y>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338239"/>
          <a:ext cx="4068016" cy="193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27432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it-IT" sz="1100" b="0" i="1" u="none" strike="noStrike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Fonte: Unioncamere del Veneto – Indagine Veneto Congiuntura (1.609 casi)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0" dirty="0"/>
              <a:t>VenetoCongiuntura</a:t>
            </a:r>
            <a:r>
              <a:rPr spc="-55" dirty="0"/>
              <a:t> </a:t>
            </a:r>
            <a:r>
              <a:rPr spc="-30" dirty="0"/>
              <a:t>–</a:t>
            </a:r>
            <a:r>
              <a:rPr spc="-20" dirty="0"/>
              <a:t> II </a:t>
            </a:r>
            <a:r>
              <a:rPr spc="-25" dirty="0"/>
              <a:t>trimestre</a:t>
            </a:r>
            <a:r>
              <a:rPr spc="-45" dirty="0"/>
              <a:t> </a:t>
            </a:r>
            <a:r>
              <a:rPr spc="-3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‹N›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8EE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0" dirty="0"/>
              <a:t>VenetoCongiuntura</a:t>
            </a:r>
            <a:r>
              <a:rPr spc="-55" dirty="0"/>
              <a:t> </a:t>
            </a:r>
            <a:r>
              <a:rPr spc="-30" dirty="0"/>
              <a:t>–</a:t>
            </a:r>
            <a:r>
              <a:rPr spc="-20" dirty="0"/>
              <a:t> II </a:t>
            </a:r>
            <a:r>
              <a:rPr spc="-25" dirty="0"/>
              <a:t>trimestre</a:t>
            </a:r>
            <a:r>
              <a:rPr spc="-45" dirty="0"/>
              <a:t> </a:t>
            </a:r>
            <a:r>
              <a:rPr spc="-3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‹N›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8EE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0" dirty="0"/>
              <a:t>VenetoCongiuntura</a:t>
            </a:r>
            <a:r>
              <a:rPr spc="-55" dirty="0"/>
              <a:t> </a:t>
            </a:r>
            <a:r>
              <a:rPr spc="-30" dirty="0"/>
              <a:t>–</a:t>
            </a:r>
            <a:r>
              <a:rPr spc="-20" dirty="0"/>
              <a:t> II </a:t>
            </a:r>
            <a:r>
              <a:rPr spc="-25" dirty="0"/>
              <a:t>trimestre</a:t>
            </a:r>
            <a:r>
              <a:rPr spc="-45" dirty="0"/>
              <a:t> </a:t>
            </a:r>
            <a:r>
              <a:rPr spc="-3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‹N›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8EE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0" dirty="0"/>
              <a:t>VenetoCongiuntura</a:t>
            </a:r>
            <a:r>
              <a:rPr spc="-55" dirty="0"/>
              <a:t> </a:t>
            </a:r>
            <a:r>
              <a:rPr spc="-30" dirty="0"/>
              <a:t>–</a:t>
            </a:r>
            <a:r>
              <a:rPr spc="-20" dirty="0"/>
              <a:t> II </a:t>
            </a:r>
            <a:r>
              <a:rPr spc="-25" dirty="0"/>
              <a:t>trimestre</a:t>
            </a:r>
            <a:r>
              <a:rPr spc="-45" dirty="0"/>
              <a:t> </a:t>
            </a:r>
            <a:r>
              <a:rPr spc="-30"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‹N›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0" dirty="0"/>
              <a:t>VenetoCongiuntura</a:t>
            </a:r>
            <a:r>
              <a:rPr spc="-55" dirty="0"/>
              <a:t> </a:t>
            </a:r>
            <a:r>
              <a:rPr spc="-30" dirty="0"/>
              <a:t>–</a:t>
            </a:r>
            <a:r>
              <a:rPr spc="-20" dirty="0"/>
              <a:t> II </a:t>
            </a:r>
            <a:r>
              <a:rPr spc="-25" dirty="0"/>
              <a:t>trimestre</a:t>
            </a:r>
            <a:r>
              <a:rPr spc="-45" dirty="0"/>
              <a:t> </a:t>
            </a:r>
            <a:r>
              <a:rPr spc="-30" dirty="0"/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‹N›</a:t>
            </a:fld>
            <a:endParaRPr spc="-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08502" y="0"/>
            <a:ext cx="2379993" cy="219605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2608" y="6301609"/>
            <a:ext cx="1965049" cy="37203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248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008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379707" y="6248400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599"/>
                </a:lnTo>
              </a:path>
            </a:pathLst>
          </a:custGeom>
          <a:ln w="12700">
            <a:solidFill>
              <a:srgbClr val="008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3118" y="432003"/>
            <a:ext cx="7440295" cy="34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8EE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904364"/>
            <a:ext cx="6317615" cy="239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27289" y="6405187"/>
            <a:ext cx="3068954" cy="25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0" dirty="0"/>
              <a:t>VenetoCongiuntura</a:t>
            </a:r>
            <a:r>
              <a:rPr spc="-55" dirty="0"/>
              <a:t> </a:t>
            </a:r>
            <a:r>
              <a:rPr spc="-30" dirty="0"/>
              <a:t>–</a:t>
            </a:r>
            <a:r>
              <a:rPr spc="-20" dirty="0"/>
              <a:t> II </a:t>
            </a:r>
            <a:r>
              <a:rPr spc="-25" dirty="0"/>
              <a:t>trimestre</a:t>
            </a:r>
            <a:r>
              <a:rPr spc="-45" dirty="0"/>
              <a:t> </a:t>
            </a:r>
            <a:r>
              <a:rPr spc="-3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93346" y="6431403"/>
            <a:ext cx="244475" cy="31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‹N›</a:t>
            </a:fld>
            <a:endParaRPr spc="-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http://www.venetocongiuntura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795" y="1804543"/>
            <a:ext cx="782637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La</a:t>
            </a:r>
            <a:r>
              <a:rPr sz="3200" spc="-25" dirty="0"/>
              <a:t> </a:t>
            </a:r>
            <a:r>
              <a:rPr sz="3200" dirty="0"/>
              <a:t>congiuntura</a:t>
            </a:r>
            <a:r>
              <a:rPr sz="3200" spc="-55" dirty="0"/>
              <a:t> </a:t>
            </a:r>
            <a:r>
              <a:rPr sz="3200" dirty="0"/>
              <a:t>industriale</a:t>
            </a:r>
          </a:p>
          <a:p>
            <a:pPr algn="ctr">
              <a:lnSpc>
                <a:spcPct val="100000"/>
              </a:lnSpc>
            </a:pPr>
            <a:r>
              <a:rPr sz="3200" dirty="0"/>
              <a:t>in</a:t>
            </a:r>
            <a:r>
              <a:rPr sz="3200" spc="-15" dirty="0"/>
              <a:t> </a:t>
            </a:r>
            <a:r>
              <a:rPr sz="3200" dirty="0"/>
              <a:t>Veneto</a:t>
            </a:r>
            <a:r>
              <a:rPr sz="3200" spc="-35" dirty="0"/>
              <a:t> </a:t>
            </a:r>
            <a:r>
              <a:rPr sz="3200" spc="-5" dirty="0" err="1"/>
              <a:t>nel</a:t>
            </a:r>
            <a:r>
              <a:rPr sz="3200" spc="-20" dirty="0"/>
              <a:t> </a:t>
            </a:r>
            <a:r>
              <a:rPr lang="it-IT" sz="3200" spc="-20" dirty="0"/>
              <a:t>terzo</a:t>
            </a:r>
            <a:r>
              <a:rPr sz="3200" spc="-30" dirty="0"/>
              <a:t> </a:t>
            </a:r>
            <a:r>
              <a:rPr sz="3200" dirty="0"/>
              <a:t>trimestre</a:t>
            </a:r>
            <a:r>
              <a:rPr sz="3200" spc="-10" dirty="0"/>
              <a:t> </a:t>
            </a:r>
            <a:r>
              <a:rPr sz="3200" dirty="0"/>
              <a:t>2022: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6204" y="2995041"/>
            <a:ext cx="81521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800" b="1" spc="-10" dirty="0">
                <a:solidFill>
                  <a:srgbClr val="1F487C"/>
                </a:solidFill>
                <a:latin typeface="Tahoma"/>
                <a:cs typeface="Tahoma"/>
              </a:rPr>
              <a:t>IL 2022 SI CHIUDE CON UNA TENUTA  DELL’ECONOMIA GLOBALE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1428" y="5215508"/>
            <a:ext cx="2417572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200" spc="-5" dirty="0">
                <a:solidFill>
                  <a:srgbClr val="008EE8"/>
                </a:solidFill>
                <a:latin typeface="Tahoma"/>
                <a:cs typeface="Tahoma"/>
              </a:rPr>
              <a:t>23 novembre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2022</a:t>
            </a:r>
            <a:endParaRPr sz="2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90" y="2556205"/>
            <a:ext cx="6247130" cy="15703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505"/>
              </a:spcBef>
            </a:pPr>
            <a:r>
              <a:rPr sz="3600" spc="-5" dirty="0"/>
              <a:t>Le</a:t>
            </a:r>
            <a:r>
              <a:rPr sz="3600" spc="-45" dirty="0"/>
              <a:t> </a:t>
            </a:r>
            <a:r>
              <a:rPr sz="3600" spc="-5" dirty="0"/>
              <a:t>dinamiche</a:t>
            </a:r>
            <a:r>
              <a:rPr sz="3600" spc="-60" dirty="0"/>
              <a:t> </a:t>
            </a:r>
            <a:r>
              <a:rPr sz="3600" spc="-5" dirty="0"/>
              <a:t>congiunturali </a:t>
            </a:r>
            <a:r>
              <a:rPr sz="3600" spc="-1040" dirty="0"/>
              <a:t> </a:t>
            </a:r>
            <a:r>
              <a:rPr sz="3600" spc="-5" dirty="0"/>
              <a:t>del </a:t>
            </a:r>
            <a:r>
              <a:rPr sz="3600" dirty="0" err="1"/>
              <a:t>manifatturiero</a:t>
            </a:r>
            <a:r>
              <a:rPr sz="3600" dirty="0"/>
              <a:t> </a:t>
            </a:r>
            <a:r>
              <a:rPr lang="it-IT" sz="3600" dirty="0"/>
              <a:t>V</a:t>
            </a:r>
            <a:r>
              <a:rPr sz="3600" dirty="0" err="1"/>
              <a:t>eneto</a:t>
            </a:r>
            <a:r>
              <a:rPr sz="3600" dirty="0"/>
              <a:t> </a:t>
            </a:r>
            <a:r>
              <a:rPr sz="3600" spc="5" dirty="0"/>
              <a:t> </a:t>
            </a:r>
            <a:r>
              <a:rPr lang="it-IT" sz="3600" spc="-5" dirty="0">
                <a:solidFill>
                  <a:srgbClr val="1F487C"/>
                </a:solidFill>
              </a:rPr>
              <a:t>luglio</a:t>
            </a:r>
            <a:r>
              <a:rPr sz="3600" spc="-5" dirty="0">
                <a:solidFill>
                  <a:srgbClr val="1F487C"/>
                </a:solidFill>
              </a:rPr>
              <a:t>-</a:t>
            </a:r>
            <a:r>
              <a:rPr lang="it-IT" sz="3600" spc="-5" dirty="0">
                <a:solidFill>
                  <a:srgbClr val="1F487C"/>
                </a:solidFill>
              </a:rPr>
              <a:t>settembre</a:t>
            </a:r>
            <a:r>
              <a:rPr sz="3600" spc="-55" dirty="0">
                <a:solidFill>
                  <a:srgbClr val="1F487C"/>
                </a:solidFill>
              </a:rPr>
              <a:t> </a:t>
            </a:r>
            <a:r>
              <a:rPr sz="3600" dirty="0">
                <a:solidFill>
                  <a:srgbClr val="1F487C"/>
                </a:solidFill>
              </a:rPr>
              <a:t>2022</a:t>
            </a:r>
            <a:endParaRPr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3605" y="2267347"/>
            <a:ext cx="3092704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ahoma"/>
                <a:cs typeface="Tahoma"/>
              </a:rPr>
              <a:t>Veneto.</a:t>
            </a:r>
            <a:r>
              <a:rPr sz="1300" b="1" spc="5" dirty="0">
                <a:latin typeface="Tahoma"/>
                <a:cs typeface="Tahoma"/>
              </a:rPr>
              <a:t> </a:t>
            </a:r>
            <a:r>
              <a:rPr sz="1300" b="1" spc="-10" dirty="0">
                <a:latin typeface="Tahoma"/>
                <a:cs typeface="Tahoma"/>
              </a:rPr>
              <a:t>Indice </a:t>
            </a:r>
            <a:r>
              <a:rPr sz="1300" b="1" spc="-5" dirty="0">
                <a:latin typeface="Tahoma"/>
                <a:cs typeface="Tahoma"/>
              </a:rPr>
              <a:t>regionale</a:t>
            </a:r>
            <a:r>
              <a:rPr sz="1300" b="1" spc="-20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della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Tahoma"/>
                <a:cs typeface="Tahoma"/>
              </a:rPr>
              <a:t>produzione</a:t>
            </a:r>
            <a:r>
              <a:rPr sz="1300" b="1" spc="-3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industriale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Tahoma"/>
                <a:cs typeface="Tahoma"/>
              </a:rPr>
              <a:t>(dati</a:t>
            </a:r>
            <a:r>
              <a:rPr sz="1300" b="1" spc="-30" dirty="0">
                <a:latin typeface="Tahoma"/>
                <a:cs typeface="Tahoma"/>
              </a:rPr>
              <a:t> </a:t>
            </a:r>
            <a:r>
              <a:rPr sz="1300" b="1" spc="-10" dirty="0">
                <a:latin typeface="Tahoma"/>
                <a:cs typeface="Tahoma"/>
              </a:rPr>
              <a:t>grezzi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e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destagionalizzati).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Tahoma"/>
                <a:cs typeface="Tahoma"/>
              </a:rPr>
              <a:t>I</a:t>
            </a:r>
            <a:r>
              <a:rPr sz="1300" b="1" spc="-20" dirty="0">
                <a:latin typeface="Tahoma"/>
                <a:cs typeface="Tahoma"/>
              </a:rPr>
              <a:t> </a:t>
            </a:r>
            <a:r>
              <a:rPr sz="1300" b="1" spc="-5" dirty="0" err="1">
                <a:latin typeface="Tahoma"/>
                <a:cs typeface="Tahoma"/>
              </a:rPr>
              <a:t>trimestre</a:t>
            </a:r>
            <a:r>
              <a:rPr sz="1300" b="1" spc="-5" dirty="0">
                <a:latin typeface="Tahoma"/>
                <a:cs typeface="Tahoma"/>
              </a:rPr>
              <a:t> 201</a:t>
            </a:r>
            <a:r>
              <a:rPr lang="it-IT" sz="1300" b="1" spc="-5" dirty="0">
                <a:latin typeface="Tahoma"/>
                <a:cs typeface="Tahoma"/>
              </a:rPr>
              <a:t>9</a:t>
            </a:r>
            <a:r>
              <a:rPr sz="1300" b="1" spc="-20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–</a:t>
            </a:r>
            <a:r>
              <a:rPr sz="1300" b="1" spc="-10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II</a:t>
            </a:r>
            <a:r>
              <a:rPr lang="it-IT" sz="1300" b="1" spc="-5" dirty="0">
                <a:latin typeface="Tahoma"/>
                <a:cs typeface="Tahoma"/>
              </a:rPr>
              <a:t>I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trimestre</a:t>
            </a:r>
            <a:r>
              <a:rPr sz="1300" b="1" spc="-10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2022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400" y="3987494"/>
            <a:ext cx="7990205" cy="1057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latin typeface="Tahoma"/>
              <a:cs typeface="Tahoma"/>
            </a:endParaRPr>
          </a:p>
          <a:p>
            <a:pPr marL="76200">
              <a:lnSpc>
                <a:spcPct val="100000"/>
              </a:lnSpc>
            </a:pPr>
            <a:endParaRPr sz="1100" dirty="0">
              <a:latin typeface="Tahoma"/>
              <a:cs typeface="Tahoma"/>
            </a:endParaRPr>
          </a:p>
          <a:p>
            <a:pPr marL="509270">
              <a:lnSpc>
                <a:spcPct val="100000"/>
              </a:lnSpc>
              <a:spcBef>
                <a:spcPts val="135"/>
              </a:spcBef>
              <a:tabLst>
                <a:tab pos="835025" algn="l"/>
                <a:tab pos="1160780" algn="l"/>
                <a:tab pos="1523365" algn="l"/>
                <a:tab pos="1917064" algn="l"/>
                <a:tab pos="2242820" algn="l"/>
                <a:tab pos="2568575" algn="l"/>
                <a:tab pos="2931160" algn="l"/>
                <a:tab pos="3324225" algn="l"/>
                <a:tab pos="3649979" algn="l"/>
                <a:tab pos="3975735" algn="l"/>
                <a:tab pos="4338320" algn="l"/>
                <a:tab pos="4732020" algn="l"/>
                <a:tab pos="5057775" algn="l"/>
                <a:tab pos="5384165" algn="l"/>
                <a:tab pos="5746115" algn="l"/>
                <a:tab pos="6139815" algn="l"/>
                <a:tab pos="6465570" algn="l"/>
                <a:tab pos="6791325" algn="l"/>
                <a:tab pos="7153909" algn="l"/>
                <a:tab pos="7547609" algn="l"/>
                <a:tab pos="7873365" algn="l"/>
              </a:tabLst>
            </a:pPr>
            <a:endParaRPr sz="11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3702" y="5864964"/>
            <a:ext cx="3304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ahoma"/>
                <a:cs typeface="Tahoma"/>
              </a:rPr>
              <a:t>Fonte: Unioncamere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Veneto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Indagine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VenetoCongiuntura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8027288" y="6405187"/>
            <a:ext cx="3250311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i="1" spc="-30" dirty="0"/>
              <a:t>VenetoCongiuntura</a:t>
            </a:r>
            <a:r>
              <a:rPr i="1" spc="-55" dirty="0"/>
              <a:t> </a:t>
            </a:r>
            <a:r>
              <a:rPr i="1" spc="-30" dirty="0"/>
              <a:t>–</a:t>
            </a:r>
            <a:r>
              <a:rPr i="1" spc="-20" dirty="0"/>
              <a:t> II</a:t>
            </a:r>
            <a:r>
              <a:rPr lang="it-IT" i="1" spc="-20" dirty="0"/>
              <a:t>I</a:t>
            </a:r>
            <a:r>
              <a:rPr i="1" spc="-20" dirty="0"/>
              <a:t> </a:t>
            </a:r>
            <a:r>
              <a:rPr i="1" spc="-25" dirty="0"/>
              <a:t>trimestre</a:t>
            </a:r>
            <a:r>
              <a:rPr i="1" spc="-45" dirty="0"/>
              <a:t> </a:t>
            </a:r>
            <a:r>
              <a:rPr i="1" spc="-30" dirty="0"/>
              <a:t>2022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793346" y="6431403"/>
            <a:ext cx="2438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-100" dirty="0">
                <a:latin typeface="Verdana"/>
                <a:cs typeface="Verdana"/>
              </a:rPr>
              <a:t>11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2400" y="213004"/>
            <a:ext cx="1242476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2E5496"/>
                </a:solidFill>
              </a:rPr>
              <a:t>t-1 </a:t>
            </a:r>
            <a:r>
              <a:rPr sz="2000" spc="-5" dirty="0"/>
              <a:t>destag.</a:t>
            </a:r>
            <a:r>
              <a:rPr sz="2000" spc="5" dirty="0"/>
              <a:t> </a:t>
            </a:r>
            <a:r>
              <a:rPr sz="2000" spc="-5" dirty="0" err="1"/>
              <a:t>produzione</a:t>
            </a:r>
            <a:r>
              <a:rPr sz="2000" spc="20" dirty="0"/>
              <a:t> </a:t>
            </a:r>
            <a:r>
              <a:rPr lang="it-IT" sz="2000" spc="20" dirty="0"/>
              <a:t>resta positiva ma rallenta</a:t>
            </a:r>
            <a:r>
              <a:rPr sz="2000" spc="-5" dirty="0"/>
              <a:t>:</a:t>
            </a:r>
            <a:r>
              <a:rPr sz="2000" spc="45" dirty="0"/>
              <a:t> </a:t>
            </a:r>
            <a:r>
              <a:rPr sz="2000" spc="-5" dirty="0">
                <a:solidFill>
                  <a:srgbClr val="2E5496"/>
                </a:solidFill>
              </a:rPr>
              <a:t>+0,</a:t>
            </a:r>
            <a:r>
              <a:rPr lang="it-IT" sz="2000" spc="-5" dirty="0">
                <a:solidFill>
                  <a:srgbClr val="2E5496"/>
                </a:solidFill>
              </a:rPr>
              <a:t>8% </a:t>
            </a:r>
            <a:r>
              <a:rPr sz="2000" spc="-5" dirty="0">
                <a:solidFill>
                  <a:srgbClr val="2E5496"/>
                </a:solidFill>
              </a:rPr>
              <a:t>(era</a:t>
            </a:r>
            <a:r>
              <a:rPr sz="2000" spc="-10" dirty="0">
                <a:solidFill>
                  <a:srgbClr val="2E5496"/>
                </a:solidFill>
              </a:rPr>
              <a:t> </a:t>
            </a:r>
            <a:r>
              <a:rPr lang="it-IT" sz="2000" spc="-5" dirty="0">
                <a:solidFill>
                  <a:srgbClr val="2E5496"/>
                </a:solidFill>
              </a:rPr>
              <a:t>+3,1</a:t>
            </a:r>
            <a:r>
              <a:rPr sz="2000" spc="-5" dirty="0">
                <a:solidFill>
                  <a:srgbClr val="2E5496"/>
                </a:solidFill>
              </a:rPr>
              <a:t>%)</a:t>
            </a:r>
          </a:p>
          <a:p>
            <a:pPr marL="12700">
              <a:lnSpc>
                <a:spcPct val="100000"/>
              </a:lnSpc>
            </a:pPr>
            <a:r>
              <a:rPr lang="it-IT" sz="2000" dirty="0"/>
              <a:t>Andamento positivo grazie agli ordini accumulati e non ancora </a:t>
            </a:r>
            <a:br>
              <a:rPr lang="it-IT" sz="2000" dirty="0"/>
            </a:br>
            <a:r>
              <a:rPr lang="it-IT" sz="2000" dirty="0"/>
              <a:t>evasi a causa delle difficoltà di approvvigionamento</a:t>
            </a:r>
            <a:endParaRPr sz="2000" spc="-5" dirty="0"/>
          </a:p>
        </p:txBody>
      </p:sp>
      <p:graphicFrame>
        <p:nvGraphicFramePr>
          <p:cNvPr id="33" name="Grafico 32">
            <a:extLst>
              <a:ext uri="{FF2B5EF4-FFF2-40B4-BE49-F238E27FC236}">
                <a16:creationId xmlns:a16="http://schemas.microsoft.com/office/drawing/2014/main" id="{72303A09-1F8B-C4DC-A1A2-5EC6D1E9F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87014"/>
              </p:ext>
            </p:extLst>
          </p:nvPr>
        </p:nvGraphicFramePr>
        <p:xfrm>
          <a:off x="413702" y="1391446"/>
          <a:ext cx="7968298" cy="417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AD450937-10DF-890B-4D34-7527DE6E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640" y="3953103"/>
            <a:ext cx="3255546" cy="17618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A605C804-0EA0-F43C-B74E-3A271DA4A066}"/>
              </a:ext>
            </a:extLst>
          </p:cNvPr>
          <p:cNvSpPr txBox="1"/>
          <p:nvPr/>
        </p:nvSpPr>
        <p:spPr>
          <a:xfrm>
            <a:off x="7932717" y="2362200"/>
            <a:ext cx="36576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12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Veneto, Italia, EA19. </a:t>
            </a:r>
            <a:br>
              <a:rPr lang="it-IT"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1400" b="1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Indice</a:t>
            </a:r>
            <a:r>
              <a:rPr sz="14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</a:t>
            </a:r>
            <a:r>
              <a:rPr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produzione </a:t>
            </a:r>
            <a:r>
              <a:rPr sz="1400" b="1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industriale</a:t>
            </a: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it-IT"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14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(2015=100, </a:t>
            </a:r>
            <a:r>
              <a:rPr sz="1400" b="1" spc="-3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  <a:r>
              <a:rPr sz="14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destagionalizzati).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4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trimestre 2017</a:t>
            </a:r>
            <a:r>
              <a:rPr sz="14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sz="14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it-IT"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trimestre</a:t>
            </a:r>
            <a:r>
              <a:rPr sz="14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22BEEE-5C07-1F7C-4673-85BCC93D8026}"/>
              </a:ext>
            </a:extLst>
          </p:cNvPr>
          <p:cNvSpPr txBox="1"/>
          <p:nvPr/>
        </p:nvSpPr>
        <p:spPr>
          <a:xfrm>
            <a:off x="7924800" y="3399777"/>
            <a:ext cx="36576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terzo trimestre 2022 la variazione della produzione industriale regionale (+0,8% il dato destagionalizzato) è superiore sia rispetto a quella nazionale che risulta in diminuzione (-0,4%) sia confrontata con quella dell’Area Euro (EU19) (+0,5%).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1C6496-F042-4D35-67A4-B0D2237DF646}"/>
              </a:ext>
            </a:extLst>
          </p:cNvPr>
          <p:cNvSpPr txBox="1"/>
          <p:nvPr/>
        </p:nvSpPr>
        <p:spPr>
          <a:xfrm>
            <a:off x="381000" y="187070"/>
            <a:ext cx="85344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it-IT" sz="2100" b="1" spc="-5" dirty="0">
                <a:solidFill>
                  <a:srgbClr val="008EE8"/>
                </a:solidFill>
                <a:latin typeface="Tahoma"/>
                <a:ea typeface="+mj-ea"/>
                <a:cs typeface="Tahoma"/>
              </a:rPr>
              <a:t>La crescita della produzione industriale regionale è di poco superiore a quella dell’Area Euro (+0,5%). Negativo invece il dato nazionale (-0,4%)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D430F6E-BECF-8209-E4EC-88FE1588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7542189" cy="4602183"/>
          </a:xfrm>
          <a:prstGeom prst="rect">
            <a:avLst/>
          </a:prstGeom>
        </p:spPr>
      </p:pic>
      <p:sp>
        <p:nvSpPr>
          <p:cNvPr id="2" name="object 11">
            <a:extLst>
              <a:ext uri="{FF2B5EF4-FFF2-40B4-BE49-F238E27FC236}">
                <a16:creationId xmlns:a16="http://schemas.microsoft.com/office/drawing/2014/main" id="{4E345E54-D2FE-B873-23BE-1F467E09C65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93346" y="6431403"/>
            <a:ext cx="398654" cy="300312"/>
          </a:xfrm>
          <a:prstGeom prst="rect">
            <a:avLst/>
          </a:prstGeom>
        </p:spPr>
        <p:txBody>
          <a:bodyPr vert="horz" wrap="square" lIns="0" tIns="114528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12</a:t>
            </a:fld>
            <a:endParaRPr spc="-100" dirty="0"/>
          </a:p>
        </p:txBody>
      </p:sp>
      <p:sp>
        <p:nvSpPr>
          <p:cNvPr id="4" name="object 31">
            <a:extLst>
              <a:ext uri="{FF2B5EF4-FFF2-40B4-BE49-F238E27FC236}">
                <a16:creationId xmlns:a16="http://schemas.microsoft.com/office/drawing/2014/main" id="{3EEF720C-56AA-C2EE-08B5-8D4BC693859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27288" y="6405187"/>
            <a:ext cx="3250311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i="1" spc="-30" dirty="0"/>
              <a:t>VenetoCongiuntura</a:t>
            </a:r>
            <a:r>
              <a:rPr i="1" spc="-55" dirty="0"/>
              <a:t> </a:t>
            </a:r>
            <a:r>
              <a:rPr i="1" spc="-30" dirty="0"/>
              <a:t>–</a:t>
            </a:r>
            <a:r>
              <a:rPr i="1" spc="-20" dirty="0"/>
              <a:t> II</a:t>
            </a:r>
            <a:r>
              <a:rPr lang="it-IT" i="1" spc="-20" dirty="0"/>
              <a:t>I</a:t>
            </a:r>
            <a:r>
              <a:rPr i="1" spc="-20" dirty="0"/>
              <a:t> </a:t>
            </a:r>
            <a:r>
              <a:rPr i="1" spc="-25" dirty="0"/>
              <a:t>trimestre</a:t>
            </a:r>
            <a:r>
              <a:rPr i="1" spc="-45" dirty="0"/>
              <a:t> </a:t>
            </a:r>
            <a:r>
              <a:rPr i="1" spc="-3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3662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036" y="234772"/>
            <a:ext cx="905276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pc="-10" dirty="0"/>
              <a:t>(t-4): </a:t>
            </a:r>
            <a:r>
              <a:rPr spc="-5" dirty="0"/>
              <a:t>diminuisce</a:t>
            </a:r>
            <a:r>
              <a:rPr spc="10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spc="-5" dirty="0"/>
              <a:t>crescita </a:t>
            </a:r>
            <a:r>
              <a:rPr dirty="0"/>
              <a:t>tendenziale</a:t>
            </a:r>
            <a:r>
              <a:rPr spc="20" dirty="0"/>
              <a:t> </a:t>
            </a:r>
            <a:r>
              <a:rPr spc="-5" dirty="0" err="1"/>
              <a:t>della</a:t>
            </a:r>
            <a:r>
              <a:rPr dirty="0"/>
              <a:t> </a:t>
            </a:r>
            <a:r>
              <a:rPr spc="-5" dirty="0" err="1"/>
              <a:t>produzione</a:t>
            </a:r>
            <a:r>
              <a:rPr lang="it-IT" spc="-5" dirty="0"/>
              <a:t> per il terzo trimestre consecutivo e registra nel periodo luglio-settembre un aumento del</a:t>
            </a:r>
            <a:r>
              <a:rPr lang="it-IT" spc="-15" dirty="0"/>
              <a:t> </a:t>
            </a:r>
            <a:r>
              <a:rPr spc="-5" dirty="0">
                <a:solidFill>
                  <a:srgbClr val="2E5496"/>
                </a:solidFill>
              </a:rPr>
              <a:t>+</a:t>
            </a:r>
            <a:r>
              <a:rPr lang="it-IT" spc="-5" dirty="0">
                <a:solidFill>
                  <a:srgbClr val="2E5496"/>
                </a:solidFill>
              </a:rPr>
              <a:t>3</a:t>
            </a:r>
            <a:r>
              <a:rPr spc="-5" dirty="0">
                <a:solidFill>
                  <a:srgbClr val="2E5496"/>
                </a:solidFill>
              </a:rPr>
              <a:t>,</a:t>
            </a:r>
            <a:r>
              <a:rPr lang="it-IT" spc="-5" dirty="0">
                <a:solidFill>
                  <a:srgbClr val="2E5496"/>
                </a:solidFill>
              </a:rPr>
              <a:t>1</a:t>
            </a:r>
            <a:r>
              <a:rPr spc="-5" dirty="0">
                <a:solidFill>
                  <a:srgbClr val="2E5496"/>
                </a:solidFill>
              </a:rPr>
              <a:t>%</a:t>
            </a:r>
            <a:r>
              <a:rPr spc="-15" dirty="0">
                <a:solidFill>
                  <a:srgbClr val="2E5496"/>
                </a:solidFill>
              </a:rPr>
              <a:t> </a:t>
            </a:r>
            <a:r>
              <a:rPr spc="-5" dirty="0"/>
              <a:t>(era</a:t>
            </a:r>
            <a:r>
              <a:rPr spc="5" dirty="0"/>
              <a:t> </a:t>
            </a:r>
            <a:r>
              <a:rPr spc="-5" dirty="0">
                <a:solidFill>
                  <a:srgbClr val="2E5496"/>
                </a:solidFill>
              </a:rPr>
              <a:t>+</a:t>
            </a:r>
            <a:r>
              <a:rPr lang="it-IT" spc="-5" dirty="0">
                <a:solidFill>
                  <a:srgbClr val="2E5496"/>
                </a:solidFill>
              </a:rPr>
              <a:t>6,2</a:t>
            </a:r>
            <a:r>
              <a:rPr spc="-5" dirty="0">
                <a:solidFill>
                  <a:srgbClr val="2E5496"/>
                </a:solidFill>
              </a:rPr>
              <a:t>%</a:t>
            </a:r>
            <a:r>
              <a:rPr spc="-10" dirty="0">
                <a:solidFill>
                  <a:srgbClr val="2E5496"/>
                </a:solidFill>
              </a:rPr>
              <a:t> </a:t>
            </a:r>
            <a:r>
              <a:rPr spc="-5" dirty="0" err="1"/>
              <a:t>nel</a:t>
            </a:r>
            <a:r>
              <a:rPr spc="-5" dirty="0"/>
              <a:t> </a:t>
            </a:r>
            <a:r>
              <a:rPr lang="it-IT" spc="-5" dirty="0"/>
              <a:t>trimestre precedente)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153400" y="2264056"/>
            <a:ext cx="267144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ahoma"/>
                <a:cs typeface="Tahoma"/>
              </a:rPr>
              <a:t>Veneto. Andamento tendenziale </a:t>
            </a:r>
            <a:r>
              <a:rPr sz="1300" b="1" spc="-370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della </a:t>
            </a:r>
            <a:r>
              <a:rPr sz="1300" b="1" spc="-10" dirty="0">
                <a:latin typeface="Tahoma"/>
                <a:cs typeface="Tahoma"/>
              </a:rPr>
              <a:t>produzione </a:t>
            </a:r>
            <a:r>
              <a:rPr sz="1300" b="1" spc="-5" dirty="0">
                <a:latin typeface="Tahoma"/>
                <a:cs typeface="Tahoma"/>
              </a:rPr>
              <a:t>industriale </a:t>
            </a:r>
            <a:r>
              <a:rPr sz="1300" b="1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(var.%</a:t>
            </a:r>
            <a:r>
              <a:rPr sz="1300" b="1" spc="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media</a:t>
            </a:r>
            <a:r>
              <a:rPr sz="1300" b="1" spc="-20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d’anno).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-5" dirty="0">
                <a:latin typeface="Tahoma"/>
                <a:cs typeface="Tahoma"/>
              </a:rPr>
              <a:t>Anno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2008</a:t>
            </a:r>
            <a:r>
              <a:rPr sz="1300" b="1" spc="-2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–</a:t>
            </a:r>
            <a:r>
              <a:rPr sz="1300" b="1" spc="-2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2021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Tahoma"/>
                <a:cs typeface="Tahoma"/>
              </a:rPr>
              <a:t>I</a:t>
            </a:r>
            <a:r>
              <a:rPr sz="1300" b="1" spc="-30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e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I</a:t>
            </a:r>
            <a:r>
              <a:rPr lang="it-IT" sz="1300" b="1" spc="-5" dirty="0">
                <a:latin typeface="Tahoma"/>
                <a:cs typeface="Tahoma"/>
              </a:rPr>
              <a:t>I</a:t>
            </a:r>
            <a:r>
              <a:rPr sz="1300" b="1" spc="-5" dirty="0">
                <a:latin typeface="Tahoma"/>
                <a:cs typeface="Tahoma"/>
              </a:rPr>
              <a:t>I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trimestre</a:t>
            </a:r>
            <a:r>
              <a:rPr sz="1300" b="1" spc="-20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2022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036" y="5812942"/>
            <a:ext cx="3317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ahoma"/>
                <a:cs typeface="Tahoma"/>
              </a:rPr>
              <a:t>Fonte: Unioncamere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Veneto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Indagine</a:t>
            </a:r>
            <a:r>
              <a:rPr sz="1000" spc="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VenetoCongiuntura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8027288" y="6405187"/>
            <a:ext cx="3257713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i="1" spc="-30" dirty="0"/>
              <a:t>VenetoCongiuntura</a:t>
            </a:r>
            <a:r>
              <a:rPr i="1" spc="-55" dirty="0"/>
              <a:t> </a:t>
            </a:r>
            <a:r>
              <a:rPr i="1" spc="-30" dirty="0"/>
              <a:t>–</a:t>
            </a:r>
            <a:r>
              <a:rPr i="1" spc="-20" dirty="0"/>
              <a:t> II</a:t>
            </a:r>
            <a:r>
              <a:rPr lang="it-IT" i="1" spc="-20" dirty="0"/>
              <a:t>I</a:t>
            </a:r>
            <a:r>
              <a:rPr i="1" spc="-20" dirty="0"/>
              <a:t> </a:t>
            </a:r>
            <a:r>
              <a:rPr i="1" spc="-25" dirty="0"/>
              <a:t>trimestre</a:t>
            </a:r>
            <a:r>
              <a:rPr i="1" spc="-45" dirty="0"/>
              <a:t> </a:t>
            </a:r>
            <a:r>
              <a:rPr i="1" spc="-30" dirty="0"/>
              <a:t>2022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793346" y="6431403"/>
            <a:ext cx="2438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-100" dirty="0">
                <a:latin typeface="Verdana"/>
                <a:cs typeface="Verdana"/>
              </a:rPr>
              <a:t>13</a:t>
            </a:fld>
            <a:endParaRPr sz="1200">
              <a:latin typeface="Verdana"/>
              <a:cs typeface="Verdana"/>
            </a:endParaRP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302E01BB-B031-A90A-F15F-614F96A1B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9" y="1276258"/>
            <a:ext cx="7541423" cy="4536683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C288797F-FDD8-890C-5010-025056021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640" y="3953103"/>
            <a:ext cx="3255546" cy="17618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8575" y="79984"/>
            <a:ext cx="8526825" cy="1408078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it-IT" sz="2100" b="1" spc="-5" dirty="0">
                <a:solidFill>
                  <a:srgbClr val="008EE8"/>
                </a:solidFill>
                <a:latin typeface="Tahoma"/>
                <a:ea typeface="+mj-ea"/>
                <a:cs typeface="Tahoma"/>
              </a:rPr>
              <a:t>Rallentamento della domanda: </a:t>
            </a:r>
            <a:br>
              <a:rPr lang="it-IT" sz="2100" b="1" spc="-5" dirty="0">
                <a:solidFill>
                  <a:srgbClr val="008EE8"/>
                </a:solidFill>
                <a:latin typeface="Tahoma"/>
                <a:ea typeface="+mj-ea"/>
                <a:cs typeface="Tahoma"/>
              </a:rPr>
            </a:br>
            <a:r>
              <a:rPr lang="it-IT" sz="2100" b="1" spc="-5" dirty="0">
                <a:solidFill>
                  <a:srgbClr val="008EE8"/>
                </a:solidFill>
                <a:latin typeface="Tahoma"/>
                <a:ea typeface="+mj-ea"/>
                <a:cs typeface="Tahoma"/>
              </a:rPr>
              <a:t>variazione congiunturale negativa degli ordini</a:t>
            </a:r>
            <a:br>
              <a:rPr lang="it-IT" sz="2100" b="1" spc="-5" dirty="0">
                <a:solidFill>
                  <a:srgbClr val="008EE8"/>
                </a:solidFill>
                <a:latin typeface="Tahoma"/>
                <a:cs typeface="Tahoma"/>
              </a:rPr>
            </a:br>
            <a:r>
              <a:rPr lang="it-IT" sz="2100" b="1" spc="-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endParaRPr lang="it-IT" sz="1600" spc="-10" dirty="0">
              <a:highlight>
                <a:srgbClr val="FFFF00"/>
              </a:highlight>
              <a:latin typeface="Tahoma"/>
              <a:cs typeface="Tahoma"/>
            </a:endParaRPr>
          </a:p>
          <a:p>
            <a:pPr marL="6398260">
              <a:lnSpc>
                <a:spcPct val="100000"/>
              </a:lnSpc>
            </a:pPr>
            <a:endParaRPr sz="1600" dirty="0">
              <a:highlight>
                <a:srgbClr val="FFFF00"/>
              </a:highlight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00800" y="3039444"/>
            <a:ext cx="1270635" cy="952500"/>
            <a:chOff x="615950" y="4924297"/>
            <a:chExt cx="1270635" cy="952500"/>
          </a:xfrm>
        </p:grpSpPr>
        <p:sp>
          <p:nvSpPr>
            <p:cNvPr id="6" name="object 6"/>
            <p:cNvSpPr/>
            <p:nvPr/>
          </p:nvSpPr>
          <p:spPr>
            <a:xfrm>
              <a:off x="628650" y="4936997"/>
              <a:ext cx="1245235" cy="927100"/>
            </a:xfrm>
            <a:custGeom>
              <a:avLst/>
              <a:gdLst/>
              <a:ahLst/>
              <a:cxnLst/>
              <a:rect l="l" t="t" r="r" b="b"/>
              <a:pathLst>
                <a:path w="1245235" h="927100">
                  <a:moveTo>
                    <a:pt x="1013460" y="0"/>
                  </a:moveTo>
                  <a:lnTo>
                    <a:pt x="231647" y="0"/>
                  </a:lnTo>
                  <a:lnTo>
                    <a:pt x="0" y="463295"/>
                  </a:lnTo>
                  <a:lnTo>
                    <a:pt x="231647" y="926591"/>
                  </a:lnTo>
                  <a:lnTo>
                    <a:pt x="1013460" y="926591"/>
                  </a:lnTo>
                  <a:lnTo>
                    <a:pt x="1245108" y="463295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650" y="4936997"/>
              <a:ext cx="1245235" cy="927100"/>
            </a:xfrm>
            <a:custGeom>
              <a:avLst/>
              <a:gdLst/>
              <a:ahLst/>
              <a:cxnLst/>
              <a:rect l="l" t="t" r="r" b="b"/>
              <a:pathLst>
                <a:path w="1245235" h="927100">
                  <a:moveTo>
                    <a:pt x="0" y="463295"/>
                  </a:moveTo>
                  <a:lnTo>
                    <a:pt x="231647" y="0"/>
                  </a:lnTo>
                  <a:lnTo>
                    <a:pt x="1013460" y="0"/>
                  </a:lnTo>
                  <a:lnTo>
                    <a:pt x="1245108" y="463295"/>
                  </a:lnTo>
                  <a:lnTo>
                    <a:pt x="1013460" y="926591"/>
                  </a:lnTo>
                  <a:lnTo>
                    <a:pt x="231647" y="926591"/>
                  </a:lnTo>
                  <a:lnTo>
                    <a:pt x="0" y="463295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51322" y="3092690"/>
            <a:ext cx="3658362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grado</a:t>
            </a:r>
            <a:r>
              <a:rPr sz="16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utilizzo</a:t>
            </a:r>
            <a:r>
              <a:rPr sz="1600"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sz="16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impianti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</a:t>
            </a:r>
            <a:r>
              <a:rPr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comparto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manifatturiero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 sugli stessi livelli del trimestre precedente (era 75%)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2202" y="3264263"/>
            <a:ext cx="8115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lang="it-IT" sz="3000" spc="-1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3000" spc="-10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575" y="5433867"/>
            <a:ext cx="33172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Tahoma"/>
                <a:cs typeface="Tahoma"/>
              </a:rPr>
              <a:t>Fonte: Unioncamere</a:t>
            </a:r>
            <a:r>
              <a:rPr sz="1000" i="1" spc="20" dirty="0">
                <a:latin typeface="Tahoma"/>
                <a:cs typeface="Tahoma"/>
              </a:rPr>
              <a:t> </a:t>
            </a:r>
            <a:r>
              <a:rPr sz="1000" i="1" spc="-5" dirty="0">
                <a:latin typeface="Tahoma"/>
                <a:cs typeface="Tahoma"/>
              </a:rPr>
              <a:t>Veneto</a:t>
            </a:r>
            <a:r>
              <a:rPr sz="1000" i="1" spc="5" dirty="0">
                <a:latin typeface="Tahoma"/>
                <a:cs typeface="Tahoma"/>
              </a:rPr>
              <a:t> </a:t>
            </a:r>
            <a:r>
              <a:rPr sz="1000" i="1" spc="-5" dirty="0">
                <a:latin typeface="Tahoma"/>
                <a:cs typeface="Tahoma"/>
              </a:rPr>
              <a:t>-</a:t>
            </a:r>
            <a:r>
              <a:rPr sz="1000" i="1" spc="-10" dirty="0">
                <a:latin typeface="Tahoma"/>
                <a:cs typeface="Tahoma"/>
              </a:rPr>
              <a:t> </a:t>
            </a:r>
            <a:r>
              <a:rPr sz="1000" i="1" spc="-5" dirty="0">
                <a:latin typeface="Tahoma"/>
                <a:cs typeface="Tahoma"/>
              </a:rPr>
              <a:t>Indagine</a:t>
            </a:r>
            <a:r>
              <a:rPr sz="1000" i="1" spc="5" dirty="0">
                <a:latin typeface="Tahoma"/>
                <a:cs typeface="Tahoma"/>
              </a:rPr>
              <a:t> </a:t>
            </a:r>
            <a:r>
              <a:rPr sz="1000" i="1" spc="-5" dirty="0">
                <a:latin typeface="Tahoma"/>
                <a:cs typeface="Tahoma"/>
              </a:rPr>
              <a:t>VenetoCongiuntura</a:t>
            </a:r>
            <a:endParaRPr sz="1000" i="1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27288" y="6405187"/>
            <a:ext cx="3250311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i="1" spc="-30" dirty="0"/>
              <a:t>VenetoCongiuntura</a:t>
            </a:r>
            <a:r>
              <a:rPr i="1" spc="-55" dirty="0"/>
              <a:t> </a:t>
            </a:r>
            <a:r>
              <a:rPr i="1" spc="-30" dirty="0"/>
              <a:t>–</a:t>
            </a:r>
            <a:r>
              <a:rPr i="1" spc="-20" dirty="0"/>
              <a:t> II</a:t>
            </a:r>
            <a:r>
              <a:rPr lang="it-IT" i="1" spc="-20" dirty="0"/>
              <a:t>I</a:t>
            </a:r>
            <a:r>
              <a:rPr i="1" spc="-20" dirty="0"/>
              <a:t> </a:t>
            </a:r>
            <a:r>
              <a:rPr i="1" spc="-25" dirty="0"/>
              <a:t>trimestre</a:t>
            </a:r>
            <a:r>
              <a:rPr i="1" spc="-45" dirty="0"/>
              <a:t> </a:t>
            </a:r>
            <a:r>
              <a:rPr i="1" spc="-30" dirty="0"/>
              <a:t>2022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793346" y="6431403"/>
            <a:ext cx="2438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-100" dirty="0">
                <a:latin typeface="Verdana"/>
                <a:cs typeface="Verdana"/>
              </a:rPr>
              <a:t>14</a:t>
            </a:fld>
            <a:endParaRPr sz="1200">
              <a:latin typeface="Verdana"/>
              <a:cs typeface="Verdana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9C4B09A-4E7D-F019-23CE-22DEEA1F4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22"/>
          <a:stretch/>
        </p:blipFill>
        <p:spPr>
          <a:xfrm>
            <a:off x="388575" y="3077192"/>
            <a:ext cx="4488225" cy="224387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0B4CCA7-CB56-F4ED-22ED-67A1DAC58F59}"/>
              </a:ext>
            </a:extLst>
          </p:cNvPr>
          <p:cNvSpPr txBox="1"/>
          <p:nvPr/>
        </p:nvSpPr>
        <p:spPr>
          <a:xfrm>
            <a:off x="280060" y="1165803"/>
            <a:ext cx="98713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Rispetto al trimestre precedente si assiste ad un indebolimento della </a:t>
            </a:r>
            <a:r>
              <a:rPr lang="it-IT" sz="1600" b="1" spc="-5" dirty="0">
                <a:solidFill>
                  <a:srgbClr val="008EE8"/>
                </a:solidFill>
                <a:latin typeface="Tahoma"/>
                <a:cs typeface="Tahoma"/>
              </a:rPr>
              <a:t>domanda sia estera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(-5,1%) che </a:t>
            </a:r>
            <a:r>
              <a:rPr lang="it-IT" sz="1600" b="1" spc="-5" dirty="0">
                <a:solidFill>
                  <a:srgbClr val="008EE8"/>
                </a:solidFill>
                <a:latin typeface="Tahoma"/>
                <a:cs typeface="Tahoma"/>
              </a:rPr>
              <a:t>interna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(-6%), </a:t>
            </a:r>
            <a:r>
              <a:rPr lang="it-IT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accentuando una dinamica che era già emersa nei dati del trimestre precedente (ordini interni -0,6%; ordini esteri +1,2%). </a:t>
            </a:r>
            <a:endParaRPr lang="it-IT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4DDF18A-506F-754C-1911-93C0BC3C3159}"/>
              </a:ext>
            </a:extLst>
          </p:cNvPr>
          <p:cNvSpPr txBox="1"/>
          <p:nvPr/>
        </p:nvSpPr>
        <p:spPr>
          <a:xfrm>
            <a:off x="300347" y="2315475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Veneto. Principali indicatori economici.</a:t>
            </a:r>
          </a:p>
          <a:p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Var.% congiunturali, congiunturali destagionalizzate e tendenziali. III trimestre 2022</a:t>
            </a:r>
          </a:p>
        </p:txBody>
      </p:sp>
      <p:grpSp>
        <p:nvGrpSpPr>
          <p:cNvPr id="2" name="object 5">
            <a:extLst>
              <a:ext uri="{FF2B5EF4-FFF2-40B4-BE49-F238E27FC236}">
                <a16:creationId xmlns:a16="http://schemas.microsoft.com/office/drawing/2014/main" id="{8C36A316-4900-C809-4F42-51B4B1FBF503}"/>
              </a:ext>
            </a:extLst>
          </p:cNvPr>
          <p:cNvGrpSpPr/>
          <p:nvPr/>
        </p:nvGrpSpPr>
        <p:grpSpPr>
          <a:xfrm>
            <a:off x="6429651" y="4287579"/>
            <a:ext cx="1270635" cy="952500"/>
            <a:chOff x="615950" y="4924297"/>
            <a:chExt cx="1270635" cy="95250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FA8D0500-571A-CE35-19BB-7EBE00AA002B}"/>
                </a:ext>
              </a:extLst>
            </p:cNvPr>
            <p:cNvSpPr/>
            <p:nvPr/>
          </p:nvSpPr>
          <p:spPr>
            <a:xfrm>
              <a:off x="628650" y="4936997"/>
              <a:ext cx="1245235" cy="927100"/>
            </a:xfrm>
            <a:custGeom>
              <a:avLst/>
              <a:gdLst/>
              <a:ahLst/>
              <a:cxnLst/>
              <a:rect l="l" t="t" r="r" b="b"/>
              <a:pathLst>
                <a:path w="1245235" h="927100">
                  <a:moveTo>
                    <a:pt x="1013460" y="0"/>
                  </a:moveTo>
                  <a:lnTo>
                    <a:pt x="231647" y="0"/>
                  </a:lnTo>
                  <a:lnTo>
                    <a:pt x="0" y="463295"/>
                  </a:lnTo>
                  <a:lnTo>
                    <a:pt x="231647" y="926591"/>
                  </a:lnTo>
                  <a:lnTo>
                    <a:pt x="1013460" y="926591"/>
                  </a:lnTo>
                  <a:lnTo>
                    <a:pt x="1245108" y="463295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CA66D7E4-D89F-8C31-C701-C588F8EF7CA4}"/>
                </a:ext>
              </a:extLst>
            </p:cNvPr>
            <p:cNvSpPr/>
            <p:nvPr/>
          </p:nvSpPr>
          <p:spPr>
            <a:xfrm>
              <a:off x="628650" y="4936997"/>
              <a:ext cx="1245235" cy="927100"/>
            </a:xfrm>
            <a:custGeom>
              <a:avLst/>
              <a:gdLst/>
              <a:ahLst/>
              <a:cxnLst/>
              <a:rect l="l" t="t" r="r" b="b"/>
              <a:pathLst>
                <a:path w="1245235" h="927100">
                  <a:moveTo>
                    <a:pt x="0" y="463295"/>
                  </a:moveTo>
                  <a:lnTo>
                    <a:pt x="231647" y="0"/>
                  </a:lnTo>
                  <a:lnTo>
                    <a:pt x="1013460" y="0"/>
                  </a:lnTo>
                  <a:lnTo>
                    <a:pt x="1245108" y="463295"/>
                  </a:lnTo>
                  <a:lnTo>
                    <a:pt x="1013460" y="926591"/>
                  </a:lnTo>
                  <a:lnTo>
                    <a:pt x="231647" y="926591"/>
                  </a:lnTo>
                  <a:lnTo>
                    <a:pt x="0" y="463295"/>
                  </a:lnTo>
                  <a:close/>
                </a:path>
              </a:pathLst>
            </a:custGeom>
            <a:ln w="254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9">
            <a:extLst>
              <a:ext uri="{FF2B5EF4-FFF2-40B4-BE49-F238E27FC236}">
                <a16:creationId xmlns:a16="http://schemas.microsoft.com/office/drawing/2014/main" id="{9EB11390-BD17-A0E0-66C0-9030AA3F2178}"/>
              </a:ext>
            </a:extLst>
          </p:cNvPr>
          <p:cNvSpPr txBox="1"/>
          <p:nvPr/>
        </p:nvSpPr>
        <p:spPr>
          <a:xfrm>
            <a:off x="6579662" y="4526584"/>
            <a:ext cx="12452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000" spc="-10" dirty="0">
                <a:solidFill>
                  <a:srgbClr val="FFFFFF"/>
                </a:solidFill>
                <a:latin typeface="Tahoma"/>
                <a:cs typeface="Tahoma"/>
              </a:rPr>
              <a:t>60 gg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7076D698-6825-F372-5DF8-FF7371C32DBD}"/>
              </a:ext>
            </a:extLst>
          </p:cNvPr>
          <p:cNvSpPr txBox="1"/>
          <p:nvPr/>
        </p:nvSpPr>
        <p:spPr>
          <a:xfrm>
            <a:off x="7962208" y="4387765"/>
            <a:ext cx="348682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portafoglio ordini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crolla rispetto al trimestre precedente (62 giorni di produzione assicurata)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982" y="213004"/>
            <a:ext cx="9288652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Analisi</a:t>
            </a:r>
            <a:r>
              <a:rPr sz="2500" spc="5" dirty="0"/>
              <a:t> </a:t>
            </a:r>
            <a:r>
              <a:rPr sz="2500" spc="-5" dirty="0"/>
              <a:t>settoriale:</a:t>
            </a:r>
            <a:r>
              <a:rPr sz="2500" spc="35" dirty="0"/>
              <a:t> </a:t>
            </a:r>
            <a:r>
              <a:rPr sz="2500" spc="-5" dirty="0" err="1"/>
              <a:t>variazione</a:t>
            </a:r>
            <a:r>
              <a:rPr sz="2500" spc="20" dirty="0"/>
              <a:t> </a:t>
            </a:r>
            <a:r>
              <a:rPr lang="it-IT" sz="2500" spc="-10" dirty="0"/>
              <a:t>tendenziale </a:t>
            </a:r>
            <a:br>
              <a:rPr lang="it-IT" sz="2500" spc="-10" dirty="0"/>
            </a:br>
            <a:r>
              <a:rPr lang="it-IT" sz="2500" spc="-10" dirty="0"/>
              <a:t>della produzione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211608" y="994628"/>
            <a:ext cx="7420609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Tahoma"/>
                <a:cs typeface="Tahoma"/>
              </a:rPr>
              <a:t>Veneto.</a:t>
            </a:r>
            <a:r>
              <a:rPr sz="1300" b="1" spc="20" dirty="0">
                <a:latin typeface="Tahoma"/>
                <a:cs typeface="Tahoma"/>
              </a:rPr>
              <a:t> </a:t>
            </a:r>
            <a:r>
              <a:rPr sz="1300" b="1" spc="-5" dirty="0" err="1">
                <a:latin typeface="Tahoma"/>
                <a:cs typeface="Tahoma"/>
              </a:rPr>
              <a:t>Variazione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lang="it-IT" sz="1300" b="1" spc="-5" dirty="0">
                <a:latin typeface="Tahoma"/>
                <a:cs typeface="Tahoma"/>
              </a:rPr>
              <a:t>tendenziale </a:t>
            </a:r>
            <a:r>
              <a:rPr sz="1300" b="1" spc="-5" dirty="0" err="1">
                <a:latin typeface="Tahoma"/>
                <a:cs typeface="Tahoma"/>
              </a:rPr>
              <a:t>della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produzione per</a:t>
            </a:r>
            <a:r>
              <a:rPr sz="1300" b="1" spc="10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settori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(var.</a:t>
            </a:r>
            <a:r>
              <a:rPr sz="1300" b="1" spc="10" dirty="0">
                <a:latin typeface="Tahoma"/>
                <a:cs typeface="Tahoma"/>
              </a:rPr>
              <a:t> </a:t>
            </a:r>
            <a:r>
              <a:rPr sz="1300" b="1" spc="-10" dirty="0">
                <a:latin typeface="Tahoma"/>
                <a:cs typeface="Tahoma"/>
              </a:rPr>
              <a:t>%).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-5" dirty="0">
                <a:latin typeface="Tahoma"/>
                <a:cs typeface="Tahoma"/>
              </a:rPr>
              <a:t>II</a:t>
            </a:r>
            <a:r>
              <a:rPr lang="it-IT" sz="1300" b="1" spc="-5" dirty="0">
                <a:latin typeface="Tahoma"/>
                <a:cs typeface="Tahoma"/>
              </a:rPr>
              <a:t>I</a:t>
            </a:r>
            <a:r>
              <a:rPr sz="1300" b="1" spc="-3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trimestre</a:t>
            </a:r>
            <a:r>
              <a:rPr sz="1300" b="1" spc="-2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2022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xfrm>
            <a:off x="8027288" y="6405187"/>
            <a:ext cx="3478911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i="1" spc="-30" dirty="0"/>
              <a:t>VenetoCongiuntura</a:t>
            </a:r>
            <a:r>
              <a:rPr i="1" spc="-55" dirty="0"/>
              <a:t> </a:t>
            </a:r>
            <a:r>
              <a:rPr i="1" spc="-30" dirty="0"/>
              <a:t>–</a:t>
            </a:r>
            <a:r>
              <a:rPr i="1" spc="-20" dirty="0"/>
              <a:t> II</a:t>
            </a:r>
            <a:r>
              <a:rPr lang="it-IT" i="1" spc="-20" dirty="0"/>
              <a:t>I</a:t>
            </a:r>
            <a:r>
              <a:rPr i="1" spc="-20" dirty="0"/>
              <a:t> </a:t>
            </a:r>
            <a:r>
              <a:rPr i="1" spc="-25" dirty="0"/>
              <a:t>trimestre</a:t>
            </a:r>
            <a:r>
              <a:rPr i="1" spc="-45" dirty="0"/>
              <a:t> </a:t>
            </a:r>
            <a:r>
              <a:rPr i="1" spc="-30" dirty="0"/>
              <a:t>2022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1793346" y="6431403"/>
            <a:ext cx="2438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-100" dirty="0">
                <a:latin typeface="Verdana"/>
                <a:cs typeface="Verdana"/>
              </a:rPr>
              <a:t>15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4800" y="5748043"/>
            <a:ext cx="34778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172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ahoma"/>
                <a:cs typeface="Tahoma"/>
              </a:rPr>
              <a:t>	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73C7E75-51C9-E545-9FAC-4A9D0D713E56}"/>
              </a:ext>
            </a:extLst>
          </p:cNvPr>
          <p:cNvSpPr txBox="1"/>
          <p:nvPr/>
        </p:nvSpPr>
        <p:spPr>
          <a:xfrm>
            <a:off x="7660382" y="1913660"/>
            <a:ext cx="427296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Tahoma" panose="020B0604030504040204" pitchFamily="34" charset="0"/>
                <a:ea typeface="Times New Roman" panose="02020603050405020304" pitchFamily="18" charset="0"/>
              </a:rPr>
              <a:t>S</a:t>
            </a:r>
            <a:r>
              <a:rPr lang="it-IT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piccano le variazioni più marcate di </a:t>
            </a:r>
          </a:p>
          <a:p>
            <a:r>
              <a:rPr lang="it-IT" sz="15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marmo, vetro e ceramica (+6,7%)</a:t>
            </a:r>
            <a:r>
              <a:rPr lang="it-IT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it-IT" sz="15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alimentare, bevande e tabacco (+6,6%)</a:t>
            </a:r>
            <a:r>
              <a:rPr lang="it-IT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e </a:t>
            </a:r>
            <a:r>
              <a:rPr lang="it-IT" sz="15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carta e stampa (+6%)</a:t>
            </a:r>
            <a:r>
              <a:rPr lang="it-IT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</a:p>
          <a:p>
            <a:endParaRPr lang="it-IT" sz="15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it-IT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Positive anche le variazioni di </a:t>
            </a:r>
            <a:r>
              <a:rPr lang="it-IT" sz="15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macchine ed apparecchi meccanici (+3,9%)</a:t>
            </a:r>
            <a:r>
              <a:rPr lang="it-IT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e </a:t>
            </a:r>
            <a:r>
              <a:rPr lang="it-IT" sz="15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gomma e plastica (+3,5%)</a:t>
            </a:r>
            <a:r>
              <a:rPr lang="it-IT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come anche quelle di </a:t>
            </a:r>
            <a:r>
              <a:rPr lang="it-IT" sz="15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legno e mobile (+2,8%)</a:t>
            </a:r>
            <a:r>
              <a:rPr lang="it-IT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it-IT" sz="15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macchine elettriche ed elettroniche (+2,6%)</a:t>
            </a:r>
            <a:r>
              <a:rPr lang="it-IT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e </a:t>
            </a:r>
            <a:r>
              <a:rPr lang="it-IT" sz="15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metalli e prodotti in metallo (+1,2%)</a:t>
            </a:r>
            <a:r>
              <a:rPr lang="it-IT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che però si collocano appena sotto il dato medio regionale. </a:t>
            </a:r>
          </a:p>
          <a:p>
            <a:endParaRPr lang="it-IT" sz="1500" dirty="0">
              <a:latin typeface="Tahoma" panose="020B0604030504040204" pitchFamily="34" charset="0"/>
            </a:endParaRPr>
          </a:p>
          <a:p>
            <a:r>
              <a:rPr lang="it-IT" sz="1500" dirty="0">
                <a:latin typeface="Tahoma" panose="020B0604030504040204" pitchFamily="34" charset="0"/>
              </a:rPr>
              <a:t>Continuano a mostrare sofferenza invece i settori </a:t>
            </a:r>
            <a:r>
              <a:rPr lang="it-IT" sz="1500" b="1" dirty="0">
                <a:latin typeface="Tahoma" panose="020B0604030504040204" pitchFamily="34" charset="0"/>
              </a:rPr>
              <a:t>mezzi di trasporto (-2,5%) e tessile e abbigliamento (-3,9%) </a:t>
            </a:r>
            <a:r>
              <a:rPr lang="it-IT" sz="1500" dirty="0">
                <a:latin typeface="Tahoma" panose="020B0604030504040204" pitchFamily="34" charset="0"/>
              </a:rPr>
              <a:t>che registrano variazioni negative. </a:t>
            </a:r>
          </a:p>
        </p:txBody>
      </p:sp>
      <p:graphicFrame>
        <p:nvGraphicFramePr>
          <p:cNvPr id="49" name="Grafico 48">
            <a:extLst>
              <a:ext uri="{FF2B5EF4-FFF2-40B4-BE49-F238E27FC236}">
                <a16:creationId xmlns:a16="http://schemas.microsoft.com/office/drawing/2014/main" id="{DD673BA7-663E-16E8-07EE-B9845976B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27213"/>
              </p:ext>
            </p:extLst>
          </p:nvPr>
        </p:nvGraphicFramePr>
        <p:xfrm>
          <a:off x="175982" y="1526800"/>
          <a:ext cx="7420609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228600" y="71209"/>
            <a:ext cx="9301480" cy="902618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4"/>
              </a:spcBef>
            </a:pPr>
            <a:r>
              <a:rPr lang="it-IT" sz="1600" spc="-5" dirty="0"/>
              <a:t>P</a:t>
            </a:r>
            <a:r>
              <a:rPr sz="1600" spc="-5" dirty="0" err="1"/>
              <a:t>revisioni</a:t>
            </a:r>
            <a:r>
              <a:rPr sz="1600" spc="15" dirty="0"/>
              <a:t> </a:t>
            </a:r>
            <a:r>
              <a:rPr lang="it-IT" sz="1600" spc="15" dirty="0"/>
              <a:t>della produzione </a:t>
            </a:r>
            <a:r>
              <a:rPr sz="1600" spc="-5" dirty="0"/>
              <a:t>per</a:t>
            </a:r>
            <a:r>
              <a:rPr sz="1600" spc="-10" dirty="0"/>
              <a:t> </a:t>
            </a:r>
            <a:r>
              <a:rPr sz="1600" dirty="0"/>
              <a:t>i </a:t>
            </a:r>
            <a:r>
              <a:rPr sz="1600" dirty="0" err="1"/>
              <a:t>mesi</a:t>
            </a:r>
            <a:r>
              <a:rPr sz="1600" spc="-20" dirty="0"/>
              <a:t> </a:t>
            </a:r>
            <a:r>
              <a:rPr lang="it-IT" sz="1600" dirty="0"/>
              <a:t>ottobre-dicembre</a:t>
            </a:r>
            <a:r>
              <a:rPr sz="1600" spc="5" dirty="0"/>
              <a:t> </a:t>
            </a:r>
            <a:r>
              <a:rPr sz="1600" spc="-5" dirty="0"/>
              <a:t>202</a:t>
            </a:r>
            <a:r>
              <a:rPr lang="it-IT" sz="1600" spc="-5" dirty="0"/>
              <a:t>2 restano positive nonostante l’incertezza di scenario. E’ probabile il sostegno alla domanda offerto dal PNRR, il cui totale degli investimenti equivale al 0,8% del PIL. </a:t>
            </a:r>
            <a:endParaRPr sz="1600" spc="-5" dirty="0">
              <a:highlight>
                <a:srgbClr val="FFFF00"/>
              </a:highlight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28600" y="1045349"/>
            <a:ext cx="7352665" cy="394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Tahoma"/>
                <a:cs typeface="Tahoma"/>
              </a:rPr>
              <a:t>Veneto.</a:t>
            </a:r>
            <a:r>
              <a:rPr sz="1200" b="1" spc="2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Quota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di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imprenditori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che</a:t>
            </a:r>
            <a:r>
              <a:rPr sz="1200" b="1" spc="2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prevedono</a:t>
            </a:r>
            <a:r>
              <a:rPr sz="1200" b="1" spc="2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aumenti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di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produzione</a:t>
            </a:r>
            <a:r>
              <a:rPr sz="1200" b="1" spc="-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nei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prossimi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3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b="1" spc="-5" dirty="0" err="1">
                <a:latin typeface="Tahoma"/>
                <a:cs typeface="Tahoma"/>
              </a:rPr>
              <a:t>mesi</a:t>
            </a:r>
            <a:r>
              <a:rPr sz="1200" b="1" spc="-5" dirty="0">
                <a:latin typeface="Tahoma"/>
                <a:cs typeface="Tahoma"/>
              </a:rPr>
              <a:t>.</a:t>
            </a:r>
            <a:endParaRPr lang="it-IT" sz="1200" b="1" spc="-5" dirty="0">
              <a:latin typeface="Tahoma"/>
              <a:cs typeface="Tahoma"/>
            </a:endParaRPr>
          </a:p>
          <a:p>
            <a:pPr marL="59690" marR="5080" indent="-47625">
              <a:lnSpc>
                <a:spcPct val="100000"/>
              </a:lnSpc>
              <a:spcBef>
                <a:spcPts val="95"/>
              </a:spcBef>
            </a:pPr>
            <a:r>
              <a:rPr lang="it-IT" sz="1200" b="1" spc="-5" dirty="0">
                <a:latin typeface="Tahoma"/>
                <a:cs typeface="Tahoma"/>
              </a:rPr>
              <a:t>I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5" dirty="0" err="1">
                <a:latin typeface="Tahoma"/>
                <a:cs typeface="Tahoma"/>
              </a:rPr>
              <a:t>trimestre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201</a:t>
            </a:r>
            <a:r>
              <a:rPr lang="it-IT" sz="1200" b="1" spc="-5" dirty="0">
                <a:latin typeface="Tahoma"/>
                <a:cs typeface="Tahoma"/>
              </a:rPr>
              <a:t>9</a:t>
            </a:r>
            <a:r>
              <a:rPr sz="1200" b="1" spc="-5" dirty="0">
                <a:latin typeface="Tahoma"/>
                <a:cs typeface="Tahoma"/>
              </a:rPr>
              <a:t>-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II</a:t>
            </a:r>
            <a:r>
              <a:rPr lang="it-IT" sz="1200" b="1" spc="-5" dirty="0">
                <a:latin typeface="Tahoma"/>
                <a:cs typeface="Tahoma"/>
              </a:rPr>
              <a:t>I</a:t>
            </a:r>
            <a:r>
              <a:rPr sz="1200" b="1" spc="-5" dirty="0">
                <a:latin typeface="Tahoma"/>
                <a:cs typeface="Tahoma"/>
              </a:rPr>
              <a:t> trimestre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2022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162987" y="2286000"/>
            <a:ext cx="3494658" cy="3824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it-IT"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media, la quota di imprenditori che scommettono sull’aumento della </a:t>
            </a:r>
            <a:r>
              <a:rPr lang="it-IT" sz="15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produzione</a:t>
            </a:r>
            <a:r>
              <a:rPr lang="it-IT"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 ottobre e dicembre è pari al 46% (era 41% nel secondo trimestre 2022), 30% (era 34%) è la quota di imprenditori che prevede una situazione di stazionarietà e 24% (era 25%) quelli che si attendono una diminuzione.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it-IT" sz="15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Molta più incertezza si registra, invece, nelle previsioni sul tono della </a:t>
            </a:r>
            <a:r>
              <a:rPr 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domanda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sia interna che estera: le attese si equidistribuiscono nelle tre posizioni di crescita, stazionarietà o flessione. </a:t>
            </a:r>
          </a:p>
        </p:txBody>
      </p:sp>
      <p:sp>
        <p:nvSpPr>
          <p:cNvPr id="99" name="object 99"/>
          <p:cNvSpPr txBox="1">
            <a:spLocks noGrp="1"/>
          </p:cNvSpPr>
          <p:nvPr>
            <p:ph type="ftr" sz="quarter" idx="5"/>
          </p:nvPr>
        </p:nvSpPr>
        <p:spPr>
          <a:xfrm>
            <a:off x="8001559" y="6404319"/>
            <a:ext cx="3766057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i="1" spc="-30" dirty="0"/>
              <a:t>VenetoCongiuntura</a:t>
            </a:r>
            <a:r>
              <a:rPr i="1" spc="-55" dirty="0"/>
              <a:t> </a:t>
            </a:r>
            <a:r>
              <a:rPr i="1" spc="-30" dirty="0"/>
              <a:t>–</a:t>
            </a:r>
            <a:r>
              <a:rPr i="1" spc="-20" dirty="0"/>
              <a:t> II</a:t>
            </a:r>
            <a:r>
              <a:rPr lang="it-IT" i="1" spc="-20" dirty="0"/>
              <a:t>I</a:t>
            </a:r>
            <a:r>
              <a:rPr i="1" spc="-20" dirty="0"/>
              <a:t> </a:t>
            </a:r>
            <a:r>
              <a:rPr i="1" spc="-25" dirty="0"/>
              <a:t>trimestre</a:t>
            </a:r>
            <a:r>
              <a:rPr i="1" spc="-45" dirty="0"/>
              <a:t> </a:t>
            </a:r>
            <a:r>
              <a:rPr i="1" spc="-30" dirty="0"/>
              <a:t>2022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11793346" y="6431403"/>
            <a:ext cx="2438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-100" dirty="0">
                <a:latin typeface="Verdana"/>
                <a:cs typeface="Verdana"/>
              </a:rPr>
              <a:t>16</a:t>
            </a:fld>
            <a:endParaRPr sz="1200">
              <a:latin typeface="Verdana"/>
              <a:cs typeface="Verdana"/>
            </a:endParaRPr>
          </a:p>
        </p:txBody>
      </p:sp>
      <p:graphicFrame>
        <p:nvGraphicFramePr>
          <p:cNvPr id="101" name="Grafico 100">
            <a:extLst>
              <a:ext uri="{FF2B5EF4-FFF2-40B4-BE49-F238E27FC236}">
                <a16:creationId xmlns:a16="http://schemas.microsoft.com/office/drawing/2014/main" id="{47587845-440D-D45C-0BD0-25E8E8F5A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71895"/>
              </p:ext>
            </p:extLst>
          </p:nvPr>
        </p:nvGraphicFramePr>
        <p:xfrm>
          <a:off x="228600" y="1511211"/>
          <a:ext cx="7548880" cy="466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8502" y="0"/>
            <a:ext cx="2379993" cy="21960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608" y="6301609"/>
            <a:ext cx="1965049" cy="3720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426207"/>
            <a:ext cx="12192000" cy="4438015"/>
            <a:chOff x="0" y="2426207"/>
            <a:chExt cx="12192000" cy="4438015"/>
          </a:xfrm>
        </p:grpSpPr>
        <p:sp>
          <p:nvSpPr>
            <p:cNvPr id="5" name="object 5"/>
            <p:cNvSpPr/>
            <p:nvPr/>
          </p:nvSpPr>
          <p:spPr>
            <a:xfrm>
              <a:off x="0" y="2426207"/>
              <a:ext cx="12192000" cy="3709670"/>
            </a:xfrm>
            <a:custGeom>
              <a:avLst/>
              <a:gdLst/>
              <a:ahLst/>
              <a:cxnLst/>
              <a:rect l="l" t="t" r="r" b="b"/>
              <a:pathLst>
                <a:path w="12192000" h="3709670">
                  <a:moveTo>
                    <a:pt x="0" y="0"/>
                  </a:moveTo>
                  <a:lnTo>
                    <a:pt x="0" y="3709416"/>
                  </a:lnTo>
                  <a:lnTo>
                    <a:pt x="12191999" y="3709416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101842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700"/>
                  </a:move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8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63300" y="6108192"/>
              <a:ext cx="25400" cy="749300"/>
            </a:xfrm>
            <a:custGeom>
              <a:avLst/>
              <a:gdLst/>
              <a:ahLst/>
              <a:cxnLst/>
              <a:rect l="l" t="t" r="r" b="b"/>
              <a:pathLst>
                <a:path w="25400" h="749300">
                  <a:moveTo>
                    <a:pt x="25400" y="0"/>
                  </a:moveTo>
                  <a:lnTo>
                    <a:pt x="0" y="749299"/>
                  </a:lnTo>
                </a:path>
              </a:pathLst>
            </a:custGeom>
            <a:ln w="12700">
              <a:solidFill>
                <a:srgbClr val="008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3001543"/>
            <a:ext cx="6610984" cy="21672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60"/>
              </a:spcBef>
            </a:pPr>
            <a:r>
              <a:rPr sz="4000" b="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4"/>
              </a:rPr>
              <a:t>www.</a:t>
            </a:r>
            <a:r>
              <a:rPr sz="4000" b="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4"/>
              </a:rPr>
              <a:t>v</a:t>
            </a:r>
            <a:r>
              <a:rPr sz="4000" b="0" u="heavy" spc="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4"/>
              </a:rPr>
              <a:t>en</a:t>
            </a:r>
            <a:r>
              <a:rPr sz="4000" b="0" u="heavy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4"/>
              </a:rPr>
              <a:t>e</a:t>
            </a:r>
            <a:r>
              <a:rPr sz="4000" b="0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4"/>
              </a:rPr>
              <a:t>tocongiu</a:t>
            </a:r>
            <a:r>
              <a:rPr sz="4000" b="0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4"/>
              </a:rPr>
              <a:t>n</a:t>
            </a:r>
            <a:r>
              <a:rPr sz="4000" b="0" u="heavy" spc="-2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4"/>
              </a:rPr>
              <a:t>tura.</a:t>
            </a:r>
            <a:r>
              <a:rPr sz="4000" b="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4"/>
              </a:rPr>
              <a:t>i</a:t>
            </a:r>
            <a:r>
              <a:rPr sz="4000" b="0" u="heavy" spc="-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4"/>
              </a:rPr>
              <a:t>t </a:t>
            </a:r>
            <a:r>
              <a:rPr sz="4000" b="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b="0" spc="-10" dirty="0">
                <a:solidFill>
                  <a:srgbClr val="FFFFFF"/>
                </a:solidFill>
                <a:latin typeface="Tahoma"/>
                <a:cs typeface="Tahoma"/>
              </a:rPr>
              <a:t>Grazie </a:t>
            </a:r>
            <a:r>
              <a:rPr sz="4000" b="0" spc="-5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4000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Tahoma"/>
                <a:cs typeface="Tahoma"/>
              </a:rPr>
              <a:t>l’attenzione </a:t>
            </a:r>
            <a:r>
              <a:rPr sz="4000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Tahoma"/>
                <a:cs typeface="Tahoma"/>
              </a:rPr>
              <a:t>Antonella</a:t>
            </a:r>
            <a:r>
              <a:rPr sz="4000" b="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Tahoma"/>
                <a:cs typeface="Tahoma"/>
              </a:rPr>
              <a:t>Trevisanato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155" y="585216"/>
            <a:ext cx="3585972" cy="673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2594559"/>
            <a:ext cx="7398384" cy="953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b="1" dirty="0">
                <a:solidFill>
                  <a:srgbClr val="008EE8"/>
                </a:solidFill>
                <a:latin typeface="Tahoma"/>
                <a:cs typeface="Tahoma"/>
              </a:rPr>
              <a:t>Il</a:t>
            </a:r>
            <a:r>
              <a:rPr sz="3200" b="1" spc="-2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8EE8"/>
                </a:solidFill>
                <a:latin typeface="Tahoma"/>
                <a:cs typeface="Tahoma"/>
              </a:rPr>
              <a:t>Veneto</a:t>
            </a:r>
            <a:r>
              <a:rPr sz="3200" b="1" spc="-3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3200" b="1" spc="-5" dirty="0" err="1">
                <a:solidFill>
                  <a:srgbClr val="008EE8"/>
                </a:solidFill>
                <a:latin typeface="Tahoma"/>
                <a:cs typeface="Tahoma"/>
              </a:rPr>
              <a:t>nel</a:t>
            </a:r>
            <a:r>
              <a:rPr sz="3200" b="1" spc="-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8EE8"/>
                </a:solidFill>
                <a:latin typeface="Tahoma"/>
                <a:cs typeface="Tahoma"/>
              </a:rPr>
              <a:t>II</a:t>
            </a:r>
            <a:r>
              <a:rPr lang="it-IT" sz="3200" b="1" dirty="0">
                <a:solidFill>
                  <a:srgbClr val="008EE8"/>
                </a:solidFill>
                <a:latin typeface="Tahoma"/>
                <a:cs typeface="Tahoma"/>
              </a:rPr>
              <a:t>I</a:t>
            </a:r>
            <a:r>
              <a:rPr sz="3200" b="1" spc="-1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8EE8"/>
                </a:solidFill>
                <a:latin typeface="Tahoma"/>
                <a:cs typeface="Tahoma"/>
              </a:rPr>
              <a:t>trimestre</a:t>
            </a:r>
            <a:r>
              <a:rPr sz="3200" b="1" spc="-5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8EE8"/>
                </a:solidFill>
                <a:latin typeface="Tahoma"/>
                <a:cs typeface="Tahoma"/>
              </a:rPr>
              <a:t>2022: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ts val="3650"/>
              </a:lnSpc>
            </a:pPr>
            <a:r>
              <a:rPr sz="3200" b="1" dirty="0">
                <a:solidFill>
                  <a:srgbClr val="008EE8"/>
                </a:solidFill>
                <a:latin typeface="Tahoma"/>
                <a:cs typeface="Tahoma"/>
              </a:rPr>
              <a:t>un</a:t>
            </a:r>
            <a:r>
              <a:rPr sz="3200" b="1" spc="-1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008EE8"/>
                </a:solidFill>
                <a:latin typeface="Tahoma"/>
                <a:cs typeface="Tahoma"/>
              </a:rPr>
              <a:t>quadro</a:t>
            </a:r>
            <a:r>
              <a:rPr sz="3200" b="1" spc="-3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8EE8"/>
                </a:solidFill>
                <a:latin typeface="Tahoma"/>
                <a:cs typeface="Tahoma"/>
              </a:rPr>
              <a:t>aggiornato</a:t>
            </a:r>
            <a:r>
              <a:rPr sz="3200" b="1" spc="-7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8EE8"/>
                </a:solidFill>
                <a:latin typeface="Tahoma"/>
                <a:cs typeface="Tahoma"/>
              </a:rPr>
              <a:t>dell’economia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4034409"/>
            <a:ext cx="7882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EE8"/>
                </a:solidFill>
                <a:latin typeface="Tahoma"/>
                <a:cs typeface="Tahoma"/>
              </a:rPr>
              <a:t>Antonella</a:t>
            </a:r>
            <a:r>
              <a:rPr sz="2000" spc="-1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8EE8"/>
                </a:solidFill>
                <a:latin typeface="Tahoma"/>
                <a:cs typeface="Tahoma"/>
              </a:rPr>
              <a:t>Trevisanato</a:t>
            </a:r>
            <a:r>
              <a:rPr sz="2000" spc="-2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8EE8"/>
                </a:solidFill>
                <a:latin typeface="Tahoma"/>
                <a:cs typeface="Tahoma"/>
              </a:rPr>
              <a:t>–</a:t>
            </a:r>
            <a:r>
              <a:rPr sz="2000" spc="-1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8EE8"/>
                </a:solidFill>
                <a:latin typeface="Tahoma"/>
                <a:cs typeface="Tahoma"/>
              </a:rPr>
              <a:t>Area</a:t>
            </a:r>
            <a:r>
              <a:rPr sz="2000" spc="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8EE8"/>
                </a:solidFill>
                <a:latin typeface="Tahoma"/>
                <a:cs typeface="Tahoma"/>
              </a:rPr>
              <a:t>studi </a:t>
            </a:r>
            <a:r>
              <a:rPr sz="2000" dirty="0">
                <a:solidFill>
                  <a:srgbClr val="008EE8"/>
                </a:solidFill>
                <a:latin typeface="Tahoma"/>
                <a:cs typeface="Tahoma"/>
              </a:rPr>
              <a:t>e</a:t>
            </a:r>
            <a:r>
              <a:rPr sz="2000" spc="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8EE8"/>
                </a:solidFill>
                <a:latin typeface="Tahoma"/>
                <a:cs typeface="Tahoma"/>
              </a:rPr>
              <a:t>ricerche</a:t>
            </a:r>
            <a:r>
              <a:rPr sz="2000" spc="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8EE8"/>
                </a:solidFill>
                <a:latin typeface="Tahoma"/>
                <a:cs typeface="Tahoma"/>
              </a:rPr>
              <a:t>Unioncamere</a:t>
            </a:r>
            <a:r>
              <a:rPr sz="2000" spc="-2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8EE8"/>
                </a:solidFill>
                <a:latin typeface="Tahoma"/>
                <a:cs typeface="Tahoma"/>
              </a:rPr>
              <a:t>del</a:t>
            </a:r>
            <a:r>
              <a:rPr sz="2000" spc="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8EE8"/>
                </a:solidFill>
                <a:latin typeface="Tahoma"/>
                <a:cs typeface="Tahoma"/>
              </a:rPr>
              <a:t>Veneto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5566359"/>
            <a:ext cx="39406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8EE8"/>
                </a:solidFill>
                <a:latin typeface="Tahoma"/>
                <a:cs typeface="Tahoma"/>
              </a:rPr>
              <a:t>Vicenza,</a:t>
            </a:r>
            <a:r>
              <a:rPr sz="2400" spc="-2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lang="it-IT" sz="2400" dirty="0">
                <a:solidFill>
                  <a:srgbClr val="008EE8"/>
                </a:solidFill>
                <a:latin typeface="Tahoma"/>
                <a:cs typeface="Tahoma"/>
              </a:rPr>
              <a:t>23 novembre </a:t>
            </a:r>
            <a:r>
              <a:rPr sz="2400" spc="-5" dirty="0">
                <a:solidFill>
                  <a:srgbClr val="008EE8"/>
                </a:solidFill>
                <a:latin typeface="Tahoma"/>
                <a:cs typeface="Tahoma"/>
              </a:rPr>
              <a:t>2022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3335" y="541019"/>
            <a:ext cx="2855975" cy="10652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155" y="585216"/>
            <a:ext cx="3585972" cy="6736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8431" y="1839300"/>
            <a:ext cx="6171565" cy="523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975"/>
              </a:lnSpc>
              <a:spcBef>
                <a:spcPts val="130"/>
              </a:spcBef>
            </a:pPr>
            <a:r>
              <a:rPr sz="1650" b="1" spc="-35" dirty="0">
                <a:solidFill>
                  <a:srgbClr val="7E7E7E"/>
                </a:solidFill>
                <a:latin typeface="Tahoma"/>
                <a:cs typeface="Tahoma"/>
              </a:rPr>
              <a:t>VenetoCongiuntura</a:t>
            </a:r>
            <a:r>
              <a:rPr sz="1600" b="1" spc="-35" dirty="0">
                <a:solidFill>
                  <a:srgbClr val="7E7E7E"/>
                </a:solidFill>
                <a:latin typeface="Tahoma"/>
                <a:cs typeface="Tahoma"/>
              </a:rPr>
              <a:t>:</a:t>
            </a:r>
            <a:r>
              <a:rPr sz="1600" b="1" spc="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7E7E7E"/>
                </a:solidFill>
                <a:latin typeface="Tahoma"/>
                <a:cs typeface="Tahoma"/>
              </a:rPr>
              <a:t>l’indagine</a:t>
            </a:r>
            <a:r>
              <a:rPr sz="1600" b="1" spc="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7E7E7E"/>
                </a:solidFill>
                <a:latin typeface="Tahoma"/>
                <a:cs typeface="Tahoma"/>
              </a:rPr>
              <a:t>trimestrale</a:t>
            </a:r>
            <a:r>
              <a:rPr sz="1600" b="1" spc="6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7E7E7E"/>
                </a:solidFill>
                <a:latin typeface="Tahoma"/>
                <a:cs typeface="Tahoma"/>
              </a:rPr>
              <a:t>sulla</a:t>
            </a:r>
            <a:r>
              <a:rPr sz="1600" b="1" spc="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7E7E7E"/>
                </a:solidFill>
                <a:latin typeface="Tahoma"/>
                <a:cs typeface="Tahoma"/>
              </a:rPr>
              <a:t>congiuntura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914"/>
              </a:lnSpc>
            </a:pPr>
            <a:r>
              <a:rPr sz="1600" b="1" spc="-5" dirty="0">
                <a:solidFill>
                  <a:srgbClr val="7E7E7E"/>
                </a:solidFill>
                <a:latin typeface="Tahoma"/>
                <a:cs typeface="Tahoma"/>
              </a:rPr>
              <a:t>dell'industria</a:t>
            </a:r>
            <a:r>
              <a:rPr sz="1600" b="1" spc="6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7E7E7E"/>
                </a:solidFill>
                <a:latin typeface="Tahoma"/>
                <a:cs typeface="Tahoma"/>
              </a:rPr>
              <a:t>manifatturiera</a:t>
            </a:r>
            <a:r>
              <a:rPr sz="1600" b="1" spc="5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7E7E7E"/>
                </a:solidFill>
                <a:latin typeface="Tahoma"/>
                <a:cs typeface="Tahoma"/>
              </a:rPr>
              <a:t>del</a:t>
            </a:r>
            <a:r>
              <a:rPr sz="1600" b="1" spc="2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7E7E7E"/>
                </a:solidFill>
                <a:latin typeface="Tahoma"/>
                <a:cs typeface="Tahoma"/>
              </a:rPr>
              <a:t>Veneto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83" y="144053"/>
            <a:ext cx="7529617" cy="1122743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l">
              <a:lnSpc>
                <a:spcPts val="2050"/>
              </a:lnSpc>
              <a:spcBef>
                <a:spcPts val="355"/>
              </a:spcBef>
            </a:pPr>
            <a:r>
              <a:rPr lang="it-IT" sz="19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Rispetto alle stime di luglio, la crescita del PIL GLOBALE è confermata al +3,2% nel 2022.</a:t>
            </a:r>
            <a:br>
              <a:rPr lang="it-IT" sz="19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9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il 2023 il PIL rimane positivo anche se la crescita è rivista al ribasso di 0,2 p.p.: +2,7%</a:t>
            </a:r>
            <a:endParaRPr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9281" y="4938068"/>
            <a:ext cx="35052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</a:t>
            </a:r>
            <a:r>
              <a:rPr sz="1100" i="1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FMI</a:t>
            </a:r>
            <a:r>
              <a:rPr sz="1100" i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sz="1100" i="1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</a:t>
            </a:r>
            <a:r>
              <a:rPr sz="1100" i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Outlook</a:t>
            </a:r>
            <a:r>
              <a:rPr sz="1100" i="1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Update,</a:t>
            </a:r>
            <a:r>
              <a:rPr sz="1100" i="1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100" i="1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</a:t>
            </a:r>
            <a:r>
              <a:rPr sz="1100" i="1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9281" y="1977444"/>
            <a:ext cx="49649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latin typeface="Tahoma"/>
                <a:cs typeface="Tahoma"/>
              </a:rPr>
              <a:t>Prodotto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interno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lordo, </a:t>
            </a:r>
            <a:r>
              <a:rPr sz="1400" b="1" spc="-35" dirty="0" err="1">
                <a:latin typeface="Tahoma"/>
                <a:cs typeface="Tahoma"/>
              </a:rPr>
              <a:t>variazioni</a:t>
            </a:r>
            <a:r>
              <a:rPr lang="it-IT" sz="1400" b="1" spc="-40" dirty="0">
                <a:latin typeface="Tahoma"/>
                <a:cs typeface="Tahoma"/>
              </a:rPr>
              <a:t> % </a:t>
            </a:r>
            <a:r>
              <a:rPr sz="1400" b="1" spc="-30" dirty="0" err="1">
                <a:latin typeface="Tahoma"/>
                <a:cs typeface="Tahoma"/>
              </a:rPr>
              <a:t>tendenziali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783" y="1447146"/>
            <a:ext cx="5243618" cy="51635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55"/>
              </a:spcBef>
            </a:pPr>
            <a:r>
              <a:rPr lang="it-IT" sz="1400" i="0" dirty="0">
                <a:solidFill>
                  <a:srgbClr val="1A1A1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Fondo monetario internazionale non nasconde l'allarme per le condizioni dell'economia globale, azzoppata da: </a:t>
            </a:r>
            <a:r>
              <a:rPr lang="it-IT" sz="1400" b="1" i="0" dirty="0">
                <a:solidFill>
                  <a:srgbClr val="1A1A1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inflazione</a:t>
            </a:r>
            <a:r>
              <a:rPr lang="it-IT" sz="1400" b="1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400" b="1" i="0" dirty="0">
                <a:solidFill>
                  <a:srgbClr val="1A1A1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stretta monetaria, guerra in Ucraina e Covid</a:t>
            </a:r>
            <a:r>
              <a:rPr lang="it-IT" sz="1400" i="0" dirty="0">
                <a:solidFill>
                  <a:srgbClr val="1A1A1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endParaRPr lang="it-IT" sz="1000" i="0" dirty="0">
              <a:solidFill>
                <a:srgbClr val="1A1A1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55"/>
              </a:spcBef>
            </a:pPr>
            <a:r>
              <a:rPr lang="it-IT" sz="1400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Rispetto alle prospettive di luglio resta invariata a </a:t>
            </a:r>
            <a:r>
              <a:rPr lang="it-IT" sz="1400" b="1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+3,2% la stima di crescita del </a:t>
            </a:r>
            <a:r>
              <a:rPr lang="it-IT" sz="1400" b="1" dirty="0" err="1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</a:t>
            </a:r>
            <a:r>
              <a:rPr lang="it-IT" sz="1400" b="1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globale per il 2022</a:t>
            </a:r>
            <a:r>
              <a:rPr lang="it-IT" sz="1400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spcBef>
                <a:spcPts val="55"/>
              </a:spcBef>
            </a:pPr>
            <a:r>
              <a:rPr lang="it-IT" sz="1400" b="1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2023 il Pil rallenterà </a:t>
            </a:r>
            <a:r>
              <a:rPr lang="it-IT" sz="1400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dello 0,2% rispetto alle stime di luglio, ma rimarrà positivo: il Fmi lo prevede in salita del </a:t>
            </a:r>
            <a:r>
              <a:rPr lang="it-IT" sz="1400" b="1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+2,7%</a:t>
            </a:r>
            <a:r>
              <a:rPr lang="it-IT" sz="1400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leggero calo rispetto al +3,2% del 2022 e niente a che vedere con il +6% registrato nel 2021. Si tratta del profilo più debole dal 2001 con le sole eccezioni della crisi finanziaria globale del 2008 e di quella scatenata dalla pandemia di coronavirus nel 2020.</a:t>
            </a:r>
          </a:p>
          <a:p>
            <a:pPr algn="just">
              <a:spcBef>
                <a:spcPts val="55"/>
              </a:spcBef>
            </a:pPr>
            <a:endParaRPr lang="it-IT" sz="1000" dirty="0">
              <a:solidFill>
                <a:srgbClr val="1A1A1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55"/>
              </a:spcBef>
            </a:pPr>
            <a:r>
              <a:rPr lang="it-IT" sz="1400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totale, </a:t>
            </a:r>
            <a:r>
              <a:rPr lang="it-IT" sz="1400" dirty="0" err="1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l'Fmi</a:t>
            </a:r>
            <a:r>
              <a:rPr lang="it-IT" sz="1400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400" b="1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tagliato le previsioni di crescita per 143 economie</a:t>
            </a:r>
            <a:r>
              <a:rPr lang="it-IT" sz="1400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il 92% del </a:t>
            </a:r>
            <a:r>
              <a:rPr lang="it-IT" sz="1400" dirty="0" err="1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</a:t>
            </a:r>
            <a:r>
              <a:rPr lang="it-IT" sz="1400" dirty="0">
                <a:solidFill>
                  <a:srgbClr val="1A1A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globale. Una recessione tecnica, definita da due trimestri consecutivi in negativo, è attesa tra fine 2022 e 2023 in circa il 43% dei Paesi osservati.</a:t>
            </a:r>
          </a:p>
          <a:p>
            <a:pPr algn="just">
              <a:spcBef>
                <a:spcPts val="55"/>
              </a:spcBef>
            </a:pPr>
            <a:endParaRPr lang="it-IT" sz="1000" dirty="0">
              <a:solidFill>
                <a:srgbClr val="1A1A1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55"/>
              </a:spcBef>
            </a:pP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economie più avanzate 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cresceranno in modo più ridotto, 2,4% nel 2022 e +1,1% nel 2023, mentre le 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aree emergenti e le economie in via di sviluppo 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apporteranno un contributo particolarmente positivo: +3,7% sia nel 2022 che nel 2023.</a:t>
            </a:r>
          </a:p>
          <a:p>
            <a:pPr algn="just">
              <a:spcBef>
                <a:spcPts val="55"/>
              </a:spcBef>
            </a:pPr>
            <a:endParaRPr lang="it-IT" sz="1400" dirty="0">
              <a:solidFill>
                <a:srgbClr val="1A1A1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55"/>
              </a:spcBef>
            </a:pPr>
            <a:endParaRPr lang="it-IT" sz="1400" dirty="0">
              <a:solidFill>
                <a:srgbClr val="1A1A1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7288" y="6490835"/>
            <a:ext cx="3326511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30" dirty="0">
                <a:latin typeface="Tahoma"/>
                <a:cs typeface="Tahoma"/>
              </a:rPr>
              <a:t>VenetoCongiuntura</a:t>
            </a:r>
            <a:r>
              <a:rPr sz="1450" i="1" spc="-5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–</a:t>
            </a:r>
            <a:r>
              <a:rPr sz="1450" i="1" spc="-20" dirty="0">
                <a:latin typeface="Tahoma"/>
                <a:cs typeface="Tahoma"/>
              </a:rPr>
              <a:t> I</a:t>
            </a:r>
            <a:r>
              <a:rPr lang="it-IT" sz="1450" i="1" spc="-20" dirty="0">
                <a:latin typeface="Tahoma"/>
                <a:cs typeface="Tahoma"/>
              </a:rPr>
              <a:t>I</a:t>
            </a:r>
            <a:r>
              <a:rPr sz="1450" i="1" spc="-20" dirty="0">
                <a:latin typeface="Tahoma"/>
                <a:cs typeface="Tahoma"/>
              </a:rPr>
              <a:t>I </a:t>
            </a:r>
            <a:r>
              <a:rPr sz="1450" i="1" spc="-25" dirty="0">
                <a:latin typeface="Tahoma"/>
                <a:cs typeface="Tahoma"/>
              </a:rPr>
              <a:t>trimestre</a:t>
            </a:r>
            <a:r>
              <a:rPr sz="1450" i="1" spc="-4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2022</a:t>
            </a:r>
            <a:endParaRPr sz="1450" i="1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528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3</a:t>
            </a:fld>
            <a:endParaRPr spc="-1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3750" t="15556" r="14375" b="11111"/>
          <a:stretch/>
        </p:blipFill>
        <p:spPr>
          <a:xfrm>
            <a:off x="6069281" y="2258192"/>
            <a:ext cx="4669481" cy="26798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8424" y="5542621"/>
            <a:ext cx="423646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</a:t>
            </a:r>
            <a:r>
              <a:rPr sz="1100" i="1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FMI</a:t>
            </a:r>
            <a:r>
              <a:rPr sz="1100" i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sz="1100" i="1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</a:t>
            </a:r>
            <a:r>
              <a:rPr sz="1100" i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Outlook</a:t>
            </a:r>
            <a:r>
              <a:rPr sz="1100" i="1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Update,</a:t>
            </a:r>
            <a:r>
              <a:rPr sz="1100" i="1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100" i="1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</a:t>
            </a:r>
            <a:r>
              <a:rPr sz="1100" i="1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00" i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630" y="535333"/>
            <a:ext cx="379285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200" b="1" spc="-55" dirty="0">
                <a:latin typeface="Tahoma"/>
                <a:cs typeface="Tahoma"/>
              </a:rPr>
              <a:t>PRODOTTO INTERNO LORDO: ULTIME PROIEZIONI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938" y="1752600"/>
            <a:ext cx="6911838" cy="680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lang="it-IT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00000"/>
              </a:lnSpc>
            </a:pPr>
            <a:endParaRPr lang="it-IT" sz="1400" spc="-5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7288" y="6490835"/>
            <a:ext cx="3326511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30" dirty="0">
                <a:latin typeface="Tahoma"/>
                <a:cs typeface="Tahoma"/>
              </a:rPr>
              <a:t>VenetoCongiuntura</a:t>
            </a:r>
            <a:r>
              <a:rPr sz="1450" i="1" spc="-5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–</a:t>
            </a:r>
            <a:r>
              <a:rPr sz="1450" i="1" spc="-20" dirty="0">
                <a:latin typeface="Tahoma"/>
                <a:cs typeface="Tahoma"/>
              </a:rPr>
              <a:t> I</a:t>
            </a:r>
            <a:r>
              <a:rPr lang="it-IT" sz="1450" i="1" spc="-20" dirty="0">
                <a:latin typeface="Tahoma"/>
                <a:cs typeface="Tahoma"/>
              </a:rPr>
              <a:t>I</a:t>
            </a:r>
            <a:r>
              <a:rPr sz="1450" i="1" spc="-20" dirty="0">
                <a:latin typeface="Tahoma"/>
                <a:cs typeface="Tahoma"/>
              </a:rPr>
              <a:t>I </a:t>
            </a:r>
            <a:r>
              <a:rPr sz="1450" i="1" spc="-25" dirty="0">
                <a:latin typeface="Tahoma"/>
                <a:cs typeface="Tahoma"/>
              </a:rPr>
              <a:t>trimestre</a:t>
            </a:r>
            <a:r>
              <a:rPr sz="1450" i="1" spc="-4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2022</a:t>
            </a:r>
            <a:endParaRPr sz="1450" i="1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528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4</a:t>
            </a:fld>
            <a:endParaRPr spc="-1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FAB6EC-2A93-5C38-63BF-AC6FC1725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 t="21696" r="40000" b="44474"/>
          <a:stretch/>
        </p:blipFill>
        <p:spPr>
          <a:xfrm>
            <a:off x="388424" y="838200"/>
            <a:ext cx="5117267" cy="458237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17FA33CF-A36C-932E-05DF-948A80D9C480}"/>
              </a:ext>
            </a:extLst>
          </p:cNvPr>
          <p:cNvSpPr txBox="1">
            <a:spLocks/>
          </p:cNvSpPr>
          <p:nvPr/>
        </p:nvSpPr>
        <p:spPr>
          <a:xfrm>
            <a:off x="5736214" y="535333"/>
            <a:ext cx="4330209" cy="144334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>
            <a:lvl1pPr>
              <a:defRPr sz="2100" b="1" i="0">
                <a:solidFill>
                  <a:srgbClr val="008EE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 algn="l">
              <a:lnSpc>
                <a:spcPts val="2050"/>
              </a:lnSpc>
              <a:spcBef>
                <a:spcPts val="355"/>
              </a:spcBef>
            </a:pPr>
            <a:r>
              <a:rPr lang="it-IT" sz="19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2022 nell’Area Euro il PIL crescerà del +3,1% più degli </a:t>
            </a:r>
          </a:p>
          <a:p>
            <a:pPr marL="12700" marR="5080" algn="l">
              <a:lnSpc>
                <a:spcPts val="2050"/>
              </a:lnSpc>
              <a:spcBef>
                <a:spcPts val="355"/>
              </a:spcBef>
            </a:pPr>
            <a:r>
              <a:rPr lang="it-IT" sz="19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 Uniti (+1,6%). Nel 2023 la situazione si inverte: EU +0,5% e Stati Uniti +1%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CB4238E-DF22-882F-76D8-E5A0FB8FA075}"/>
              </a:ext>
            </a:extLst>
          </p:cNvPr>
          <p:cNvSpPr/>
          <p:nvPr/>
        </p:nvSpPr>
        <p:spPr>
          <a:xfrm>
            <a:off x="5703177" y="2001956"/>
            <a:ext cx="580905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Nell’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Euro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Pil nel 2022 crescerà più degli Stati Uniti: </a:t>
            </a:r>
          </a:p>
          <a:p>
            <a:pPr algn="just"/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crescita è prevista a +3,1% (+0,5 p.p. su luglio) mentre negli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 Uniti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fermerà al +1,6% (-0,7 p.p.). Nel 2023 la situazione si inverte: il pil americano crescerà del +1,0% (invariato rispetto a luglio), mentre l’area Euro metterà a segno un +0,5% (-0,7 p.p.).</a:t>
            </a:r>
          </a:p>
          <a:p>
            <a:pPr algn="just"/>
            <a:endParaRPr lang="it-IT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Cina 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2022 registra una crescita di appena il 3,2%, la più bassa da oltre 40 anni, con l'eccezione del 2020, e in accelerazione al +4,4% il prossimo. </a:t>
            </a:r>
          </a:p>
          <a:p>
            <a:pPr algn="just"/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Stime fortemente negative per la 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Russia: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Pil in calo del -3,4% nel 2022 e del -2,3% nel 2023. </a:t>
            </a:r>
          </a:p>
          <a:p>
            <a:pPr algn="just"/>
            <a:endParaRPr lang="it-IT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Italia 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previsioni per il 2022 sono a rialzo di +0,2 p.p. su luglio: +3,2%. Buono il primo semestre dell’anno trainato da turismo e produzione industriale. Nel 2023 l’economia sarà in flessione: -0,2% (-0,9 p.p. su luglio). </a:t>
            </a:r>
          </a:p>
          <a:p>
            <a:pPr algn="just"/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2022 l’Italia cresce più della Germania (+1,5%) e della Francia (+2,5%). Nel 2023 anche la Germania sarà in recessione (-0,3%) mentre Spagna (+0,3%) e Francia (+1,2%) continueranno a crescere.</a:t>
            </a:r>
          </a:p>
        </p:txBody>
      </p:sp>
    </p:spTree>
    <p:extLst>
      <p:ext uri="{BB962C8B-B14F-4D97-AF65-F5344CB8AC3E}">
        <p14:creationId xmlns:p14="http://schemas.microsoft.com/office/powerpoint/2010/main" val="230736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4752" y="1120139"/>
            <a:ext cx="4651375" cy="1385570"/>
          </a:xfrm>
          <a:prstGeom prst="rect">
            <a:avLst/>
          </a:prstGeom>
          <a:solidFill>
            <a:srgbClr val="B6DDE7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 marR="314960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Tahoma"/>
                <a:cs typeface="Tahoma"/>
              </a:rPr>
              <a:t>Secondo </a:t>
            </a:r>
            <a:r>
              <a:rPr sz="1400" spc="-5" dirty="0" err="1">
                <a:latin typeface="Tahoma"/>
                <a:cs typeface="Tahoma"/>
              </a:rPr>
              <a:t>Prometeia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</a:t>
            </a:r>
            <a:r>
              <a:rPr lang="it-IT" sz="1400" dirty="0">
                <a:latin typeface="Tahoma"/>
                <a:cs typeface="Tahoma"/>
              </a:rPr>
              <a:t>ottobre</a:t>
            </a:r>
            <a:r>
              <a:rPr sz="1400" dirty="0">
                <a:latin typeface="Tahoma"/>
                <a:cs typeface="Tahoma"/>
              </a:rPr>
              <a:t> 2022) nel </a:t>
            </a:r>
            <a:r>
              <a:rPr sz="1400" b="1" spc="-5" dirty="0">
                <a:latin typeface="Tahoma"/>
                <a:cs typeface="Tahoma"/>
              </a:rPr>
              <a:t>2022 </a:t>
            </a:r>
            <a:r>
              <a:rPr sz="1400" dirty="0">
                <a:latin typeface="Tahoma"/>
                <a:cs typeface="Tahoma"/>
              </a:rPr>
              <a:t>migliorano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tutte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le componenti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del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Pil:</a:t>
            </a:r>
            <a:endParaRPr sz="1400" dirty="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Tahoma"/>
                <a:cs typeface="Tahoma"/>
              </a:rPr>
              <a:t>+</a:t>
            </a:r>
            <a:r>
              <a:rPr lang="it-IT" sz="1400" b="1" spc="-5" dirty="0">
                <a:latin typeface="Tahoma"/>
                <a:cs typeface="Tahoma"/>
              </a:rPr>
              <a:t>5</a:t>
            </a:r>
            <a:r>
              <a:rPr sz="1400" b="1" spc="-5" dirty="0">
                <a:latin typeface="Tahoma"/>
                <a:cs typeface="Tahoma"/>
              </a:rPr>
              <a:t>,</a:t>
            </a:r>
            <a:r>
              <a:rPr lang="it-IT" sz="1400" b="1" spc="-5" dirty="0">
                <a:latin typeface="Tahoma"/>
                <a:cs typeface="Tahoma"/>
              </a:rPr>
              <a:t>2</a:t>
            </a:r>
            <a:r>
              <a:rPr sz="1400" b="1" spc="-5" dirty="0">
                <a:latin typeface="Tahoma"/>
                <a:cs typeface="Tahoma"/>
              </a:rPr>
              <a:t>%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domanda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interna</a:t>
            </a:r>
            <a:r>
              <a:rPr sz="1400" b="1" spc="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(era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+</a:t>
            </a:r>
            <a:r>
              <a:rPr lang="it-IT" sz="1400" dirty="0">
                <a:latin typeface="Tahoma"/>
                <a:cs typeface="Tahoma"/>
              </a:rPr>
              <a:t>3</a:t>
            </a:r>
            <a:r>
              <a:rPr sz="1400" dirty="0">
                <a:latin typeface="Tahoma"/>
                <a:cs typeface="Tahoma"/>
              </a:rPr>
              <a:t>,8%)</a:t>
            </a:r>
          </a:p>
          <a:p>
            <a:pPr marL="91440">
              <a:lnSpc>
                <a:spcPct val="100000"/>
              </a:lnSpc>
            </a:pPr>
            <a:r>
              <a:rPr sz="1400" b="1" spc="-5" dirty="0">
                <a:latin typeface="Tahoma"/>
                <a:cs typeface="Tahoma"/>
              </a:rPr>
              <a:t>+9,</a:t>
            </a:r>
            <a:r>
              <a:rPr lang="it-IT" sz="1400" b="1" spc="-5" dirty="0">
                <a:latin typeface="Tahoma"/>
                <a:cs typeface="Tahoma"/>
              </a:rPr>
              <a:t>3</a:t>
            </a:r>
            <a:r>
              <a:rPr sz="1400" b="1" spc="-5" dirty="0">
                <a:latin typeface="Tahoma"/>
                <a:cs typeface="Tahoma"/>
              </a:rPr>
              <a:t>%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investimenti</a:t>
            </a:r>
            <a:r>
              <a:rPr sz="1400" b="1" spc="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(era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+</a:t>
            </a:r>
            <a:r>
              <a:rPr lang="it-IT" sz="1400" dirty="0">
                <a:latin typeface="Tahoma"/>
                <a:cs typeface="Tahoma"/>
              </a:rPr>
              <a:t>9</a:t>
            </a:r>
            <a:r>
              <a:rPr sz="1400" dirty="0">
                <a:latin typeface="Tahoma"/>
                <a:cs typeface="Tahoma"/>
              </a:rPr>
              <a:t>,</a:t>
            </a:r>
            <a:r>
              <a:rPr lang="it-IT" sz="1400" dirty="0">
                <a:latin typeface="Tahoma"/>
                <a:cs typeface="Tahoma"/>
              </a:rPr>
              <a:t>9</a:t>
            </a:r>
            <a:r>
              <a:rPr sz="1400" dirty="0">
                <a:latin typeface="Tahoma"/>
                <a:cs typeface="Tahoma"/>
              </a:rPr>
              <a:t>%)</a:t>
            </a:r>
          </a:p>
          <a:p>
            <a:pPr marL="91440">
              <a:lnSpc>
                <a:spcPct val="100000"/>
              </a:lnSpc>
            </a:pPr>
            <a:r>
              <a:rPr sz="1400" b="1" spc="-5" dirty="0">
                <a:latin typeface="Tahoma"/>
                <a:cs typeface="Tahoma"/>
              </a:rPr>
              <a:t>+</a:t>
            </a:r>
            <a:r>
              <a:rPr lang="it-IT" sz="1400" b="1" spc="-5" dirty="0">
                <a:latin typeface="Tahoma"/>
                <a:cs typeface="Tahoma"/>
              </a:rPr>
              <a:t>5</a:t>
            </a:r>
            <a:r>
              <a:rPr sz="1400" b="1" spc="-5" dirty="0">
                <a:latin typeface="Tahoma"/>
                <a:cs typeface="Tahoma"/>
              </a:rPr>
              <a:t>,</a:t>
            </a:r>
            <a:r>
              <a:rPr lang="it-IT" sz="1400" b="1" spc="-5" dirty="0">
                <a:latin typeface="Tahoma"/>
                <a:cs typeface="Tahoma"/>
              </a:rPr>
              <a:t>4</a:t>
            </a:r>
            <a:r>
              <a:rPr sz="1400" b="1" spc="-5" dirty="0">
                <a:latin typeface="Tahoma"/>
                <a:cs typeface="Tahoma"/>
              </a:rPr>
              <a:t>%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consumi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delle</a:t>
            </a:r>
            <a:r>
              <a:rPr sz="1400" b="1" spc="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famiglie</a:t>
            </a:r>
            <a:r>
              <a:rPr sz="1400" b="1" spc="4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(era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+2,</a:t>
            </a:r>
            <a:r>
              <a:rPr lang="it-IT" sz="1400" dirty="0">
                <a:latin typeface="Tahoma"/>
                <a:cs typeface="Tahoma"/>
              </a:rPr>
              <a:t>8</a:t>
            </a:r>
            <a:r>
              <a:rPr sz="1400" dirty="0">
                <a:latin typeface="Tahoma"/>
                <a:cs typeface="Tahoma"/>
              </a:rPr>
              <a:t>%)</a:t>
            </a:r>
          </a:p>
          <a:p>
            <a:pPr marL="91440">
              <a:lnSpc>
                <a:spcPct val="100000"/>
              </a:lnSpc>
            </a:pPr>
            <a:r>
              <a:rPr sz="1400" b="1" spc="-5" dirty="0">
                <a:latin typeface="Tahoma"/>
                <a:cs typeface="Tahoma"/>
              </a:rPr>
              <a:t>+</a:t>
            </a:r>
            <a:r>
              <a:rPr lang="it-IT" sz="1400" b="1" spc="-5" dirty="0">
                <a:latin typeface="Tahoma"/>
                <a:cs typeface="Tahoma"/>
              </a:rPr>
              <a:t>7</a:t>
            </a:r>
            <a:r>
              <a:rPr sz="1400" b="1" spc="-5" dirty="0">
                <a:latin typeface="Tahoma"/>
                <a:cs typeface="Tahoma"/>
              </a:rPr>
              <a:t>,</a:t>
            </a:r>
            <a:r>
              <a:rPr lang="it-IT" sz="1400" b="1" spc="-5" dirty="0">
                <a:latin typeface="Tahoma"/>
                <a:cs typeface="Tahoma"/>
              </a:rPr>
              <a:t>5</a:t>
            </a:r>
            <a:r>
              <a:rPr sz="1400" b="1" spc="-5" dirty="0">
                <a:latin typeface="Tahoma"/>
                <a:cs typeface="Tahoma"/>
              </a:rPr>
              <a:t>%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esportazioni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(era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+</a:t>
            </a:r>
            <a:r>
              <a:rPr lang="it-IT" sz="1400" dirty="0">
                <a:latin typeface="Tahoma"/>
                <a:cs typeface="Tahoma"/>
              </a:rPr>
              <a:t>6</a:t>
            </a:r>
            <a:r>
              <a:rPr sz="1400" dirty="0">
                <a:latin typeface="Tahoma"/>
                <a:cs typeface="Tahoma"/>
              </a:rPr>
              <a:t>,3%)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233" y="2819780"/>
            <a:ext cx="6364605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Verdana"/>
                <a:cs typeface="Verdana"/>
              </a:rPr>
              <a:t>PRODOTTO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INTERNO</a:t>
            </a:r>
            <a:r>
              <a:rPr sz="1200" spc="-12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LORDO,</a:t>
            </a:r>
            <a:r>
              <a:rPr sz="1200" spc="-85" dirty="0">
                <a:latin typeface="Verdana"/>
                <a:cs typeface="Verdana"/>
              </a:rPr>
              <a:t> VARIAZIONI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PERCENTUALI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CONGIUNTURALI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120" dirty="0">
                <a:latin typeface="Verdana"/>
                <a:cs typeface="Verdana"/>
              </a:rPr>
              <a:t>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20" dirty="0">
                <a:latin typeface="Verdana"/>
                <a:cs typeface="Verdana"/>
              </a:rPr>
              <a:t>TENDENZIALI</a:t>
            </a:r>
            <a:endParaRPr sz="1200" dirty="0">
              <a:latin typeface="Verdana"/>
              <a:cs typeface="Verdana"/>
            </a:endParaRPr>
          </a:p>
          <a:p>
            <a:pPr marL="12700" marR="114300">
              <a:lnSpc>
                <a:spcPts val="1430"/>
              </a:lnSpc>
              <a:spcBef>
                <a:spcPts val="55"/>
              </a:spcBef>
            </a:pPr>
            <a:r>
              <a:rPr sz="1200" spc="-235" dirty="0">
                <a:latin typeface="Verdana"/>
                <a:cs typeface="Verdana"/>
              </a:rPr>
              <a:t>I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75" dirty="0">
                <a:latin typeface="Verdana"/>
                <a:cs typeface="Verdana"/>
              </a:rPr>
              <a:t>trimestre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2015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165" dirty="0">
                <a:latin typeface="Verdana"/>
                <a:cs typeface="Verdana"/>
              </a:rPr>
              <a:t>–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229" dirty="0">
                <a:latin typeface="Verdana"/>
                <a:cs typeface="Verdana"/>
              </a:rPr>
              <a:t>II</a:t>
            </a:r>
            <a:r>
              <a:rPr lang="it-IT" sz="1200" spc="-229" dirty="0">
                <a:latin typeface="Verdana"/>
                <a:cs typeface="Verdana"/>
              </a:rPr>
              <a:t>I</a:t>
            </a:r>
            <a:r>
              <a:rPr sz="1200" spc="-70" dirty="0">
                <a:latin typeface="Verdana"/>
                <a:cs typeface="Verdana"/>
              </a:rPr>
              <a:t> trimestre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2022,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dati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concatenati,</a:t>
            </a:r>
            <a:r>
              <a:rPr sz="1200" spc="-30" dirty="0">
                <a:latin typeface="Verdana"/>
                <a:cs typeface="Verdana"/>
              </a:rPr>
              <a:t> destagionalizzati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corretti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per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gli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effetti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di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calendario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(anno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di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riferimento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2015)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232" y="5839764"/>
            <a:ext cx="42015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Verdana"/>
                <a:cs typeface="Verdana"/>
              </a:rPr>
              <a:t>Fonte: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Istat,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Stima </a:t>
            </a:r>
            <a:r>
              <a:rPr sz="1200" spc="-35" dirty="0">
                <a:latin typeface="Verdana"/>
                <a:cs typeface="Verdana"/>
              </a:rPr>
              <a:t>preliminare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del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Pil,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lang="it-IT" sz="1200" spc="-105" dirty="0">
                <a:latin typeface="Verdana"/>
                <a:cs typeface="Verdana"/>
              </a:rPr>
              <a:t>31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lang="it-IT" sz="1200" spc="-30" dirty="0">
                <a:latin typeface="Verdana"/>
                <a:cs typeface="Verdana"/>
              </a:rPr>
              <a:t>ottobre</a:t>
            </a:r>
            <a:r>
              <a:rPr sz="1200" spc="-130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2022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2781" y="2181070"/>
            <a:ext cx="4520565" cy="3757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 algn="just">
              <a:lnSpc>
                <a:spcPct val="99700"/>
              </a:lnSpc>
              <a:spcBef>
                <a:spcPts val="100"/>
              </a:spcBef>
            </a:pPr>
            <a:r>
              <a:rPr lang="it-IT" sz="15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Secondo </a:t>
            </a:r>
            <a:r>
              <a:rPr lang="it-IT" sz="15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Prometeia</a:t>
            </a:r>
            <a:r>
              <a:rPr lang="it-IT" sz="15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continua un buon andamento nel 2022, con una crescita del </a:t>
            </a:r>
            <a:r>
              <a:rPr lang="it-IT" sz="15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 del 3,4</a:t>
            </a:r>
            <a:r>
              <a:rPr lang="it-IT" sz="15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it-IT" sz="15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migliorando in questo caso le sue stime di luglio che si limitavano a un +2.9%. </a:t>
            </a:r>
          </a:p>
          <a:p>
            <a:pPr marL="12700" marR="91440" algn="just">
              <a:lnSpc>
                <a:spcPct val="99700"/>
              </a:lnSpc>
              <a:spcBef>
                <a:spcPts val="100"/>
              </a:spcBef>
            </a:pPr>
            <a:endParaRPr lang="it-IT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91440" algn="just">
              <a:lnSpc>
                <a:spcPct val="99700"/>
              </a:lnSpc>
              <a:spcBef>
                <a:spcPts val="100"/>
              </a:spcBef>
            </a:pP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Secondo i dati Istat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nel terzo trimestre del 2022, si stima che il prodotto interno lordo (Pil), espresso in valori concatenati con anno di riferimento 2015, corretto per gli effetti di calendario e destagionalizzato, sia aumentato dello </a:t>
            </a: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0,5%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rispetto al trimestre precedente e del </a:t>
            </a: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2,6%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termini tendenziali. </a:t>
            </a:r>
          </a:p>
          <a:p>
            <a:pPr marL="12700" marR="91440" algn="just">
              <a:lnSpc>
                <a:spcPct val="99700"/>
              </a:lnSpc>
              <a:spcBef>
                <a:spcPts val="100"/>
              </a:spcBef>
            </a:pPr>
            <a:endParaRPr lang="it-IT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91440" algn="just">
              <a:lnSpc>
                <a:spcPct val="99700"/>
              </a:lnSpc>
              <a:spcBef>
                <a:spcPts val="100"/>
              </a:spcBef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fase espansiva del Pil prosegue pertanto per il settimo trimestre consecutivo, ma in decelerazione rispetto al secondo trimestre dell’anno (+1,1%).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232" y="192150"/>
            <a:ext cx="8925968" cy="8200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lnSpc>
                <a:spcPts val="2050"/>
              </a:lnSpc>
              <a:spcBef>
                <a:spcPts val="355"/>
              </a:spcBef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Ritoccate al rialzo le stime di crescita dell’Italia nel 2022: da +2,9% a +3,4%, riducendo però dall'1,9% allo 0,1% le stime di crescita del nostro Paese nel 2023</a:t>
            </a:r>
            <a:endParaRPr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7288" y="6490835"/>
            <a:ext cx="3478911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30" dirty="0">
                <a:latin typeface="Tahoma"/>
                <a:cs typeface="Tahoma"/>
              </a:rPr>
              <a:t>VenetoCongiuntura</a:t>
            </a:r>
            <a:r>
              <a:rPr sz="1450" i="1" spc="-5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–</a:t>
            </a:r>
            <a:r>
              <a:rPr sz="1450" i="1" spc="-20" dirty="0">
                <a:latin typeface="Tahoma"/>
                <a:cs typeface="Tahoma"/>
              </a:rPr>
              <a:t> II</a:t>
            </a:r>
            <a:r>
              <a:rPr lang="it-IT" sz="1450" i="1" spc="-20" dirty="0">
                <a:latin typeface="Tahoma"/>
                <a:cs typeface="Tahoma"/>
              </a:rPr>
              <a:t>I</a:t>
            </a:r>
            <a:r>
              <a:rPr sz="1450" i="1" spc="-20" dirty="0">
                <a:latin typeface="Tahoma"/>
                <a:cs typeface="Tahoma"/>
              </a:rPr>
              <a:t> </a:t>
            </a:r>
            <a:r>
              <a:rPr sz="1450" i="1" spc="-25" dirty="0">
                <a:latin typeface="Tahoma"/>
                <a:cs typeface="Tahoma"/>
              </a:rPr>
              <a:t>trimestre</a:t>
            </a:r>
            <a:r>
              <a:rPr sz="1450" i="1" spc="-4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2022</a:t>
            </a:r>
            <a:endParaRPr sz="1450" i="1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528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5</a:t>
            </a:fld>
            <a:endParaRPr spc="-100" dirty="0"/>
          </a:p>
        </p:txBody>
      </p:sp>
      <p:pic>
        <p:nvPicPr>
          <p:cNvPr id="12" name="object 9">
            <a:extLst>
              <a:ext uri="{FF2B5EF4-FFF2-40B4-BE49-F238E27FC236}">
                <a16:creationId xmlns:a16="http://schemas.microsoft.com/office/drawing/2014/main" id="{61A5AD10-6EB8-04BD-28EE-1258FE1415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90" y="3502069"/>
            <a:ext cx="6714868" cy="2137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46D14E4-0ED4-6721-EB58-237AFF47B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8"/>
          <a:stretch/>
        </p:blipFill>
        <p:spPr>
          <a:xfrm>
            <a:off x="115133" y="3005435"/>
            <a:ext cx="6747840" cy="266907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68EFAC5-29AA-420C-267D-D053C19AE9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541" y="144339"/>
            <a:ext cx="9525000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65"/>
              </a:lnSpc>
              <a:spcBef>
                <a:spcPts val="95"/>
              </a:spcBef>
            </a:pPr>
            <a:r>
              <a:rPr sz="2000" u="sng" spc="-10" dirty="0"/>
              <a:t>INFLAZIONE</a:t>
            </a:r>
            <a:br>
              <a:rPr lang="it-IT" sz="2000" spc="20" dirty="0"/>
            </a:br>
            <a:r>
              <a:rPr lang="it-IT" sz="2000" spc="20" dirty="0"/>
              <a:t>La riduzione degli ordini ha comportato un calo dei prezzi di molte commodities. Rimangono ancora alti però i prezzi dei prodotti finiti</a:t>
            </a:r>
            <a:endParaRPr lang="it-IT" sz="2000" spc="-5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3B2E24-4B7B-693B-9B8E-2B8BF7EEB076}"/>
              </a:ext>
            </a:extLst>
          </p:cNvPr>
          <p:cNvSpPr txBox="1"/>
          <p:nvPr/>
        </p:nvSpPr>
        <p:spPr>
          <a:xfrm>
            <a:off x="126456" y="1943650"/>
            <a:ext cx="96151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rallentamento della domanda 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cui pesa l’erosione del potere d’acquisto delle famiglie per l’impennata dell’inflazione e le politiche monetarie più restrittive volte a contrastare la stessa inflazione ha permesso di ridurre la pressione sui fornitori con il conseguente ridimensionamento dei prezzi delle commodities pur non ancora integralmente trasferito sui prezzi finali.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6974DD-5A80-BD0B-F5DB-C2F4160076BB}"/>
              </a:ext>
            </a:extLst>
          </p:cNvPr>
          <p:cNvSpPr txBox="1"/>
          <p:nvPr/>
        </p:nvSpPr>
        <p:spPr>
          <a:xfrm>
            <a:off x="148359" y="1000194"/>
            <a:ext cx="1046239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Secondo le proiezioni del FMI si prevede che l'inflazione globale aumenterà dal +4,7% nel 2021 al </a:t>
            </a: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+8,8%</a:t>
            </a:r>
          </a:p>
          <a:p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2022, ma scenderà 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+6,5% nel 2023 e al +4,1% entro il 2024. </a:t>
            </a:r>
          </a:p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quanto riguarda l’Italia nel mese di ottobre 2022, si stima che l’indice nazionale dei prezzi al consumo registri un aumento del +3,4% su base mensile e del +11,8% su base annua (da +8,9% del mese precedente).</a:t>
            </a:r>
          </a:p>
          <a:p>
            <a:endParaRPr lang="it-IT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B90FB9-FE93-B9D1-641E-237F5AAB4146}"/>
              </a:ext>
            </a:extLst>
          </p:cNvPr>
          <p:cNvSpPr txBox="1"/>
          <p:nvPr/>
        </p:nvSpPr>
        <p:spPr>
          <a:xfrm>
            <a:off x="6862973" y="2874425"/>
            <a:ext cx="506086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 fronte dei </a:t>
            </a: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prezzi dei prodotti energetici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temperature stagionali sopra la media, che probabilmente sposteranno solo il problema al prossimo trimestre, e gli alti livelli di stoccaggio di gas naturale stanno producendo un </a:t>
            </a: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ribasso dei prezzi del gas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quanto riguarda il </a:t>
            </a: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prezzo del petrolio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il realizzarsi di una congiuntura economica sfavorevole ed una minore attività industriale, è difficile che i livelli dei prezzi non subiscano significative flessioni.</a:t>
            </a:r>
          </a:p>
          <a:p>
            <a:r>
              <a:rPr lang="it-IT" sz="15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Incerta la velocità di trasmissione a valle della riduzione dei prezzi anche perché il </a:t>
            </a: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trasferimento sui prezzi finali delle riduzioni dei costi è in genere più lento rispetto agli aumenti.</a:t>
            </a:r>
          </a:p>
          <a:p>
            <a:endParaRPr lang="it-IT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1004B8D6-C788-DF8D-AB6F-14CD59A7FDF5}"/>
              </a:ext>
            </a:extLst>
          </p:cNvPr>
          <p:cNvSpPr txBox="1"/>
          <p:nvPr/>
        </p:nvSpPr>
        <p:spPr>
          <a:xfrm>
            <a:off x="267590" y="5766755"/>
            <a:ext cx="53409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100" i="1" spc="-5" dirty="0">
                <a:latin typeface="Tahoma"/>
                <a:cs typeface="Tahoma"/>
              </a:rPr>
              <a:t>Fonte:</a:t>
            </a:r>
            <a:r>
              <a:rPr sz="1100" i="1" spc="5" dirty="0">
                <a:latin typeface="Tahoma"/>
                <a:cs typeface="Tahoma"/>
              </a:rPr>
              <a:t> </a:t>
            </a:r>
            <a:r>
              <a:rPr sz="1100" i="1" dirty="0">
                <a:latin typeface="Tahoma"/>
                <a:cs typeface="Tahoma"/>
              </a:rPr>
              <a:t>Elaborazioni</a:t>
            </a:r>
            <a:r>
              <a:rPr sz="1100" i="1" spc="-10" dirty="0">
                <a:latin typeface="Tahoma"/>
                <a:cs typeface="Tahoma"/>
              </a:rPr>
              <a:t> </a:t>
            </a:r>
            <a:r>
              <a:rPr sz="1100" i="1" spc="-5" dirty="0">
                <a:latin typeface="Tahoma"/>
                <a:cs typeface="Tahoma"/>
              </a:rPr>
              <a:t>Ufficio</a:t>
            </a:r>
            <a:r>
              <a:rPr sz="1100" i="1" spc="25" dirty="0">
                <a:latin typeface="Tahoma"/>
                <a:cs typeface="Tahoma"/>
              </a:rPr>
              <a:t> </a:t>
            </a:r>
            <a:r>
              <a:rPr sz="1100" i="1" spc="-5" dirty="0">
                <a:latin typeface="Tahoma"/>
                <a:cs typeface="Tahoma"/>
              </a:rPr>
              <a:t>Studi</a:t>
            </a:r>
            <a:r>
              <a:rPr sz="1100" i="1" spc="10" dirty="0">
                <a:latin typeface="Tahoma"/>
                <a:cs typeface="Tahoma"/>
              </a:rPr>
              <a:t> </a:t>
            </a:r>
            <a:r>
              <a:rPr sz="1100" i="1" dirty="0">
                <a:latin typeface="Tahoma"/>
                <a:cs typeface="Tahoma"/>
              </a:rPr>
              <a:t>e</a:t>
            </a:r>
            <a:r>
              <a:rPr sz="1100" i="1" spc="10" dirty="0">
                <a:latin typeface="Tahoma"/>
                <a:cs typeface="Tahoma"/>
              </a:rPr>
              <a:t> </a:t>
            </a:r>
            <a:r>
              <a:rPr sz="1100" i="1" spc="-5" dirty="0">
                <a:latin typeface="Tahoma"/>
                <a:cs typeface="Tahoma"/>
              </a:rPr>
              <a:t>Statistica</a:t>
            </a:r>
            <a:r>
              <a:rPr sz="1100" i="1" spc="-20" dirty="0">
                <a:latin typeface="Tahoma"/>
                <a:cs typeface="Tahoma"/>
              </a:rPr>
              <a:t> </a:t>
            </a:r>
            <a:r>
              <a:rPr sz="1100" i="1" spc="-5" dirty="0">
                <a:latin typeface="Tahoma"/>
                <a:cs typeface="Tahoma"/>
              </a:rPr>
              <a:t>CCIAA</a:t>
            </a:r>
            <a:r>
              <a:rPr sz="1100" i="1" spc="20" dirty="0">
                <a:latin typeface="Tahoma"/>
                <a:cs typeface="Tahoma"/>
              </a:rPr>
              <a:t> </a:t>
            </a:r>
            <a:r>
              <a:rPr sz="1100" i="1" spc="-5" dirty="0">
                <a:latin typeface="Tahoma"/>
                <a:cs typeface="Tahoma"/>
              </a:rPr>
              <a:t>Treviso-Belluno</a:t>
            </a:r>
            <a:r>
              <a:rPr sz="1100" i="1" dirty="0">
                <a:latin typeface="Tahoma"/>
                <a:cs typeface="Tahoma"/>
              </a:rPr>
              <a:t> </a:t>
            </a:r>
            <a:r>
              <a:rPr sz="1100" i="1" spc="-5" dirty="0">
                <a:latin typeface="Tahoma"/>
                <a:cs typeface="Tahoma"/>
              </a:rPr>
              <a:t>su</a:t>
            </a:r>
            <a:r>
              <a:rPr sz="1100" i="1" spc="5" dirty="0">
                <a:latin typeface="Tahoma"/>
                <a:cs typeface="Tahoma"/>
              </a:rPr>
              <a:t> </a:t>
            </a:r>
            <a:r>
              <a:rPr sz="1100" i="1" spc="-5" dirty="0">
                <a:latin typeface="Tahoma"/>
                <a:cs typeface="Tahoma"/>
              </a:rPr>
              <a:t>dati</a:t>
            </a:r>
            <a:r>
              <a:rPr sz="1100" i="1" dirty="0">
                <a:latin typeface="Tahoma"/>
                <a:cs typeface="Tahoma"/>
              </a:rPr>
              <a:t> World</a:t>
            </a:r>
            <a:r>
              <a:rPr sz="1100" i="1" spc="15" dirty="0">
                <a:latin typeface="Tahoma"/>
                <a:cs typeface="Tahoma"/>
              </a:rPr>
              <a:t> </a:t>
            </a:r>
            <a:r>
              <a:rPr sz="1100" i="1" spc="-5" dirty="0">
                <a:latin typeface="Tahoma"/>
                <a:cs typeface="Tahoma"/>
              </a:rPr>
              <a:t>Bank</a:t>
            </a:r>
            <a:endParaRPr sz="1100" i="1" dirty="0">
              <a:latin typeface="Tahoma"/>
              <a:cs typeface="Tahoma"/>
            </a:endParaRP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1D0F06E4-3DB2-57AF-7A1B-3661BD06D757}"/>
              </a:ext>
            </a:extLst>
          </p:cNvPr>
          <p:cNvSpPr txBox="1"/>
          <p:nvPr/>
        </p:nvSpPr>
        <p:spPr>
          <a:xfrm>
            <a:off x="8027288" y="6490835"/>
            <a:ext cx="3478911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30" dirty="0">
                <a:latin typeface="Tahoma"/>
                <a:cs typeface="Tahoma"/>
              </a:rPr>
              <a:t>VenetoCongiuntura</a:t>
            </a:r>
            <a:r>
              <a:rPr sz="1450" i="1" spc="-5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–</a:t>
            </a:r>
            <a:r>
              <a:rPr sz="1450" i="1" spc="-20" dirty="0">
                <a:latin typeface="Tahoma"/>
                <a:cs typeface="Tahoma"/>
              </a:rPr>
              <a:t> II</a:t>
            </a:r>
            <a:r>
              <a:rPr lang="it-IT" sz="1450" i="1" spc="-20" dirty="0">
                <a:latin typeface="Tahoma"/>
                <a:cs typeface="Tahoma"/>
              </a:rPr>
              <a:t>I</a:t>
            </a:r>
            <a:r>
              <a:rPr sz="1450" i="1" spc="-20" dirty="0">
                <a:latin typeface="Tahoma"/>
                <a:cs typeface="Tahoma"/>
              </a:rPr>
              <a:t> </a:t>
            </a:r>
            <a:r>
              <a:rPr sz="1450" i="1" spc="-25" dirty="0">
                <a:latin typeface="Tahoma"/>
                <a:cs typeface="Tahoma"/>
              </a:rPr>
              <a:t>trimestre</a:t>
            </a:r>
            <a:r>
              <a:rPr sz="1450" i="1" spc="-4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2022</a:t>
            </a:r>
            <a:endParaRPr sz="1450" i="1" dirty="0">
              <a:latin typeface="Tahoma"/>
              <a:cs typeface="Tahoma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428A5355-4C6F-43B4-03B6-2840793B8DC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93346" y="6431403"/>
            <a:ext cx="244475" cy="313690"/>
          </a:xfrm>
          <a:prstGeom prst="rect">
            <a:avLst/>
          </a:prstGeom>
        </p:spPr>
        <p:txBody>
          <a:bodyPr vert="horz" wrap="square" lIns="0" tIns="114528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6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77444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68EFAC5-29AA-420C-267D-D053C19AE9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89050"/>
            <a:ext cx="9168130" cy="57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65"/>
              </a:lnSpc>
              <a:spcBef>
                <a:spcPts val="95"/>
              </a:spcBef>
            </a:pPr>
            <a:r>
              <a:rPr lang="it-IT" sz="2000" dirty="0"/>
              <a:t>La debolezza della domanda è il fattore chiave che determina </a:t>
            </a:r>
            <a:br>
              <a:rPr lang="it-IT" sz="2000" dirty="0"/>
            </a:br>
            <a:r>
              <a:rPr lang="it-IT" sz="2000" dirty="0"/>
              <a:t>a ottobre  la flessione dell’indicatore PMI Markit</a:t>
            </a:r>
            <a:endParaRPr lang="it-IT" sz="1900" spc="-5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3B2E24-4B7B-693B-9B8E-2B8BF7EEB076}"/>
              </a:ext>
            </a:extLst>
          </p:cNvPr>
          <p:cNvSpPr txBox="1"/>
          <p:nvPr/>
        </p:nvSpPr>
        <p:spPr>
          <a:xfrm>
            <a:off x="298862" y="1136800"/>
            <a:ext cx="473033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L’Indice destagionalizzato S&amp;P Global PMI (</a:t>
            </a:r>
            <a:r>
              <a:rPr lang="it-IT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Purchasing</a:t>
            </a:r>
            <a:endParaRPr lang="it-IT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Managers Index®) del </a:t>
            </a: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settore manifatturiero italiano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che con  una sola cifra fornisce un quadro degli sviluppi delle condizioni generali del settore manifatturiero – è diminuito per il quarto mese consecutivo passando da 48.3 di settembre e raggiungendo ad ottobre 46.5.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44A5236-59C9-A995-3912-5B3CA80FC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1"/>
          <a:stretch/>
        </p:blipFill>
        <p:spPr>
          <a:xfrm>
            <a:off x="5257800" y="1685418"/>
            <a:ext cx="5165090" cy="2593926"/>
          </a:xfrm>
          <a:prstGeom prst="rect">
            <a:avLst/>
          </a:prstGeom>
        </p:spPr>
      </p:pic>
      <p:sp>
        <p:nvSpPr>
          <p:cNvPr id="3" name="object 13">
            <a:extLst>
              <a:ext uri="{FF2B5EF4-FFF2-40B4-BE49-F238E27FC236}">
                <a16:creationId xmlns:a16="http://schemas.microsoft.com/office/drawing/2014/main" id="{F630A880-0A55-5EB3-26A5-1A2FF15D243C}"/>
              </a:ext>
            </a:extLst>
          </p:cNvPr>
          <p:cNvSpPr txBox="1"/>
          <p:nvPr/>
        </p:nvSpPr>
        <p:spPr>
          <a:xfrm>
            <a:off x="5334000" y="1381948"/>
            <a:ext cx="445706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0" dirty="0">
                <a:latin typeface="Tahoma"/>
                <a:cs typeface="Tahoma"/>
              </a:rPr>
              <a:t>Indice</a:t>
            </a:r>
            <a:r>
              <a:rPr sz="1200" b="1" spc="2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PMI</a:t>
            </a:r>
            <a:r>
              <a:rPr sz="1200" b="1" spc="-10" dirty="0">
                <a:latin typeface="Tahoma"/>
                <a:cs typeface="Tahoma"/>
              </a:rPr>
              <a:t> Settore</a:t>
            </a:r>
            <a:r>
              <a:rPr sz="1200" b="1" spc="4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Manifatturiero</a:t>
            </a:r>
            <a:r>
              <a:rPr sz="1200" b="1" spc="3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Italiano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a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lang="it-IT" sz="1200" b="1" spc="-10" dirty="0">
                <a:latin typeface="Tahoma"/>
                <a:cs typeface="Tahoma"/>
              </a:rPr>
              <a:t>ottobre</a:t>
            </a:r>
            <a:r>
              <a:rPr sz="1200" b="1" spc="-5" dirty="0">
                <a:latin typeface="Tahoma"/>
                <a:cs typeface="Tahoma"/>
              </a:rPr>
              <a:t> 2022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8C41FB-12F3-BEE1-847A-11D353D72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133316"/>
            <a:ext cx="2667000" cy="8241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88AC59-B556-4B12-D0BA-53FF1DD65CF3}"/>
              </a:ext>
            </a:extLst>
          </p:cNvPr>
          <p:cNvSpPr txBox="1"/>
          <p:nvPr/>
        </p:nvSpPr>
        <p:spPr>
          <a:xfrm>
            <a:off x="152400" y="4517906"/>
            <a:ext cx="1113113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Diminuzione del volume degli ordini</a:t>
            </a:r>
            <a:r>
              <a:rPr lang="it-IT" sz="15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sia interni che esteri dovuti alla forte contrazione della domanda da parte dei clienti causata dall’incertezza economica </a:t>
            </a:r>
            <a:r>
              <a:rPr lang="it-IT" sz="15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dalle pressioni inflazionistiche e dai problemi inerenti al Covid-19.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it-IT" sz="15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giacenze dei prodotti finiti hanno continuato ad aumentare</a:t>
            </a:r>
            <a:r>
              <a:rPr lang="it-IT" sz="15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5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causa </a:t>
            </a:r>
            <a:r>
              <a:rPr lang="it-IT" sz="15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 ritardi di raccolta ordini da parte dei clienti e alle deboli vendite.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15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i costi</a:t>
            </a:r>
            <a:r>
              <a:rPr lang="it-IT" sz="15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che le aziende si sono trovate a sostenere</a:t>
            </a:r>
            <a:r>
              <a:rPr lang="it-IT" sz="15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soprattutto </a:t>
            </a:r>
            <a:r>
              <a:rPr lang="it-IT" sz="15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energetici.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1622C38A-DE06-DADA-E79C-82A2EF611A39}"/>
              </a:ext>
            </a:extLst>
          </p:cNvPr>
          <p:cNvSpPr txBox="1"/>
          <p:nvPr/>
        </p:nvSpPr>
        <p:spPr>
          <a:xfrm>
            <a:off x="8027288" y="6490835"/>
            <a:ext cx="3478911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30" dirty="0">
                <a:latin typeface="Tahoma"/>
                <a:cs typeface="Tahoma"/>
              </a:rPr>
              <a:t>VenetoCongiuntura</a:t>
            </a:r>
            <a:r>
              <a:rPr sz="1450" i="1" spc="-5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–</a:t>
            </a:r>
            <a:r>
              <a:rPr sz="1450" i="1" spc="-20" dirty="0">
                <a:latin typeface="Tahoma"/>
                <a:cs typeface="Tahoma"/>
              </a:rPr>
              <a:t> II</a:t>
            </a:r>
            <a:r>
              <a:rPr lang="it-IT" sz="1450" i="1" spc="-20" dirty="0">
                <a:latin typeface="Tahoma"/>
                <a:cs typeface="Tahoma"/>
              </a:rPr>
              <a:t>I</a:t>
            </a:r>
            <a:r>
              <a:rPr sz="1450" i="1" spc="-20" dirty="0">
                <a:latin typeface="Tahoma"/>
                <a:cs typeface="Tahoma"/>
              </a:rPr>
              <a:t> </a:t>
            </a:r>
            <a:r>
              <a:rPr sz="1450" i="1" spc="-25" dirty="0">
                <a:latin typeface="Tahoma"/>
                <a:cs typeface="Tahoma"/>
              </a:rPr>
              <a:t>trimestre</a:t>
            </a:r>
            <a:r>
              <a:rPr sz="1450" i="1" spc="-4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2022</a:t>
            </a:r>
            <a:endParaRPr sz="1450" i="1" dirty="0">
              <a:latin typeface="Tahoma"/>
              <a:cs typeface="Tahoma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38FFB841-435F-BAB7-26C4-493AD04ABB6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93346" y="6431403"/>
            <a:ext cx="244475" cy="313690"/>
          </a:xfrm>
          <a:prstGeom prst="rect">
            <a:avLst/>
          </a:prstGeom>
        </p:spPr>
        <p:txBody>
          <a:bodyPr vert="horz" wrap="square" lIns="0" tIns="114528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7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336400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61974"/>
            <a:ext cx="76961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pc="-5" dirty="0"/>
              <a:t>Economic</a:t>
            </a:r>
            <a:r>
              <a:rPr spc="10" dirty="0"/>
              <a:t> </a:t>
            </a:r>
            <a:r>
              <a:rPr dirty="0"/>
              <a:t>sentiment</a:t>
            </a:r>
            <a:r>
              <a:rPr spc="-15" dirty="0"/>
              <a:t> </a:t>
            </a:r>
            <a:r>
              <a:rPr dirty="0"/>
              <a:t>indicator</a:t>
            </a:r>
            <a:r>
              <a:rPr spc="20" dirty="0"/>
              <a:t> </a:t>
            </a:r>
            <a:r>
              <a:rPr lang="it-IT" spc="20" dirty="0"/>
              <a:t>è ulteriormente diminuito</a:t>
            </a:r>
            <a:r>
              <a:rPr spc="-5" dirty="0"/>
              <a:t>:</a:t>
            </a:r>
            <a:r>
              <a:rPr lang="it-IT" spc="-5" dirty="0"/>
              <a:t> </a:t>
            </a:r>
            <a:r>
              <a:rPr spc="-5" dirty="0">
                <a:solidFill>
                  <a:srgbClr val="001F5F"/>
                </a:solidFill>
              </a:rPr>
              <a:t>-1,</a:t>
            </a:r>
            <a:r>
              <a:rPr lang="it-IT" spc="-5" dirty="0">
                <a:solidFill>
                  <a:srgbClr val="001F5F"/>
                </a:solidFill>
              </a:rPr>
              <a:t>5</a:t>
            </a:r>
            <a:r>
              <a:rPr spc="-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p.p.</a:t>
            </a:r>
            <a:r>
              <a:rPr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per </a:t>
            </a:r>
            <a:r>
              <a:rPr dirty="0">
                <a:solidFill>
                  <a:srgbClr val="001F5F"/>
                </a:solidFill>
              </a:rPr>
              <a:t>l’UE</a:t>
            </a:r>
            <a:r>
              <a:rPr spc="-5" dirty="0">
                <a:solidFill>
                  <a:srgbClr val="001F5F"/>
                </a:solidFill>
              </a:rPr>
              <a:t>,  </a:t>
            </a:r>
            <a:r>
              <a:rPr lang="it-IT" spc="-5" dirty="0">
                <a:solidFill>
                  <a:srgbClr val="001F5F"/>
                </a:solidFill>
              </a:rPr>
              <a:t>-0,9 p.p.</a:t>
            </a:r>
            <a:r>
              <a:rPr spc="-5" dirty="0">
                <a:solidFill>
                  <a:srgbClr val="001F5F"/>
                </a:solidFill>
              </a:rPr>
              <a:t> per l’Italia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392" y="4049482"/>
            <a:ext cx="11469954" cy="2043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9860" algn="just">
              <a:lnSpc>
                <a:spcPct val="150000"/>
              </a:lnSpc>
              <a:spcBef>
                <a:spcPts val="100"/>
              </a:spcBef>
            </a:pPr>
            <a:r>
              <a:rPr lang="it-IT" sz="1500" dirty="0">
                <a:latin typeface="Tahoma"/>
                <a:cs typeface="Tahoma"/>
              </a:rPr>
              <a:t>Nell'ottobre 2022 l'</a:t>
            </a:r>
            <a:r>
              <a:rPr lang="it-IT" sz="1500" dirty="0" err="1">
                <a:latin typeface="Tahoma"/>
                <a:cs typeface="Tahoma"/>
              </a:rPr>
              <a:t>Economic</a:t>
            </a:r>
            <a:r>
              <a:rPr lang="it-IT" sz="1500" dirty="0">
                <a:latin typeface="Tahoma"/>
                <a:cs typeface="Tahoma"/>
              </a:rPr>
              <a:t> Sentiment </a:t>
            </a:r>
            <a:r>
              <a:rPr lang="it-IT" sz="1500" dirty="0" err="1">
                <a:latin typeface="Tahoma"/>
                <a:cs typeface="Tahoma"/>
              </a:rPr>
              <a:t>Indicator</a:t>
            </a:r>
            <a:r>
              <a:rPr lang="it-IT" sz="1500" dirty="0">
                <a:latin typeface="Tahoma"/>
                <a:cs typeface="Tahoma"/>
              </a:rPr>
              <a:t> (ESI) è ulteriormente diminuito sia nell'UE (-1,5 punti a 90,9) che nell'area dell'euro (-1,1 punti a 92,5), raggiungendo rispettivamente il livello più basso da agosto 2020. Tra le maggiori economie dell'UE, l'ESI è sceso in Germania (-1,0) e in Italia (-0,9), mentre è rimasto sostanzialmente invariato in Olanda (-0,3) e Francia (0,0) e migliorato in Polonia (+0,4) e Spagna (+1,4). La fiducia diminuisce nei settori </a:t>
            </a:r>
            <a:r>
              <a:rPr lang="it-IT" sz="1500" b="1" dirty="0">
                <a:latin typeface="Tahoma"/>
                <a:cs typeface="Tahoma"/>
              </a:rPr>
              <a:t>manifatturiero</a:t>
            </a:r>
            <a:r>
              <a:rPr lang="it-IT" sz="1500" dirty="0">
                <a:latin typeface="Tahoma"/>
                <a:cs typeface="Tahoma"/>
              </a:rPr>
              <a:t>, in decrescita per l'ottavo mese di seguito (-1,3), e </a:t>
            </a:r>
            <a:r>
              <a:rPr lang="it-IT" sz="1500" b="1" dirty="0">
                <a:latin typeface="Tahoma"/>
                <a:cs typeface="Tahoma"/>
              </a:rPr>
              <a:t>servizi</a:t>
            </a:r>
            <a:r>
              <a:rPr lang="it-IT" sz="1500" dirty="0">
                <a:latin typeface="Tahoma"/>
                <a:cs typeface="Tahoma"/>
              </a:rPr>
              <a:t> (-2,4). La fiducia dei </a:t>
            </a:r>
            <a:r>
              <a:rPr lang="it-IT" sz="1500" b="1" dirty="0">
                <a:latin typeface="Tahoma"/>
                <a:cs typeface="Tahoma"/>
              </a:rPr>
              <a:t>consumatori</a:t>
            </a:r>
            <a:r>
              <a:rPr lang="it-IT" sz="1500" dirty="0">
                <a:latin typeface="Tahoma"/>
                <a:cs typeface="Tahoma"/>
              </a:rPr>
              <a:t> (+0,7) e del settore </a:t>
            </a:r>
            <a:r>
              <a:rPr lang="it-IT" sz="1500" b="1" dirty="0">
                <a:latin typeface="Tahoma"/>
                <a:cs typeface="Tahoma"/>
              </a:rPr>
              <a:t>commercio al dettaglio </a:t>
            </a:r>
            <a:r>
              <a:rPr lang="it-IT" sz="1500" dirty="0">
                <a:latin typeface="Tahoma"/>
                <a:cs typeface="Tahoma"/>
              </a:rPr>
              <a:t>(+0,8) è leggermente in aumento. Stabile invece il clima per le aziende delle </a:t>
            </a:r>
            <a:r>
              <a:rPr lang="it-IT" sz="1500" b="1" dirty="0">
                <a:latin typeface="Tahoma"/>
                <a:cs typeface="Tahoma"/>
              </a:rPr>
              <a:t>costruzioni </a:t>
            </a:r>
            <a:r>
              <a:rPr lang="it-IT" sz="1500" dirty="0">
                <a:latin typeface="Tahoma"/>
                <a:cs typeface="Tahoma"/>
              </a:rPr>
              <a:t>(+0,2).  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4378" y="6419512"/>
            <a:ext cx="3365576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30" dirty="0">
                <a:latin typeface="Tahoma"/>
                <a:cs typeface="Tahoma"/>
              </a:rPr>
              <a:t>VenetoCongiuntura</a:t>
            </a:r>
            <a:r>
              <a:rPr sz="1450" i="1" spc="-5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–</a:t>
            </a:r>
            <a:r>
              <a:rPr sz="1450" i="1" spc="-20" dirty="0">
                <a:latin typeface="Tahoma"/>
                <a:cs typeface="Tahoma"/>
              </a:rPr>
              <a:t> II</a:t>
            </a:r>
            <a:r>
              <a:rPr lang="it-IT" sz="1450" i="1" spc="-20" dirty="0">
                <a:latin typeface="Tahoma"/>
                <a:cs typeface="Tahoma"/>
              </a:rPr>
              <a:t>I</a:t>
            </a:r>
            <a:r>
              <a:rPr sz="1450" i="1" spc="-20" dirty="0">
                <a:latin typeface="Tahoma"/>
                <a:cs typeface="Tahoma"/>
              </a:rPr>
              <a:t> </a:t>
            </a:r>
            <a:r>
              <a:rPr sz="1450" i="1" spc="-25" dirty="0">
                <a:latin typeface="Tahoma"/>
                <a:cs typeface="Tahoma"/>
              </a:rPr>
              <a:t>trimestre</a:t>
            </a:r>
            <a:r>
              <a:rPr sz="1450" i="1" spc="-45" dirty="0">
                <a:latin typeface="Tahoma"/>
                <a:cs typeface="Tahoma"/>
              </a:rPr>
              <a:t> </a:t>
            </a:r>
            <a:r>
              <a:rPr sz="1450" i="1" spc="-30" dirty="0">
                <a:latin typeface="Tahoma"/>
                <a:cs typeface="Tahoma"/>
              </a:rPr>
              <a:t>2022</a:t>
            </a:r>
            <a:endParaRPr sz="1450" i="1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8</a:t>
            </a:fld>
            <a:endParaRPr spc="-1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250" t="37778" r="25625" b="23334"/>
          <a:stretch/>
        </p:blipFill>
        <p:spPr>
          <a:xfrm>
            <a:off x="172192" y="1093895"/>
            <a:ext cx="7177855" cy="29555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8C998B0-FC02-17B6-104B-28C21152E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538226"/>
            <a:ext cx="2457450" cy="206692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C4B8480-FF66-8144-0310-42B879B846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266"/>
          <a:stretch/>
        </p:blipFill>
        <p:spPr>
          <a:xfrm>
            <a:off x="8866538" y="1328676"/>
            <a:ext cx="1044102" cy="209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8502" y="0"/>
            <a:ext cx="2379993" cy="21960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608" y="6301609"/>
            <a:ext cx="1965049" cy="3720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242050"/>
            <a:ext cx="12192000" cy="615950"/>
            <a:chOff x="0" y="6242050"/>
            <a:chExt cx="12192000" cy="615950"/>
          </a:xfrm>
        </p:grpSpPr>
        <p:sp>
          <p:nvSpPr>
            <p:cNvPr id="5" name="object 5"/>
            <p:cNvSpPr/>
            <p:nvPr/>
          </p:nvSpPr>
          <p:spPr>
            <a:xfrm>
              <a:off x="0" y="624840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008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79707" y="6248400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0"/>
                  </a:moveTo>
                  <a:lnTo>
                    <a:pt x="0" y="609599"/>
                  </a:lnTo>
                </a:path>
              </a:pathLst>
            </a:custGeom>
            <a:ln w="12700">
              <a:solidFill>
                <a:srgbClr val="008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945" y="1906500"/>
            <a:ext cx="3412358" cy="33563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43400" y="2143774"/>
            <a:ext cx="5008880" cy="35642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Anno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2022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(var.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%)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principali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variabili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macroeconomiche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8EE8"/>
                </a:solidFill>
                <a:latin typeface="Tahoma"/>
                <a:cs typeface="Tahoma"/>
              </a:rPr>
              <a:t>+3,</a:t>
            </a:r>
            <a:r>
              <a:rPr lang="it-IT" sz="2200" b="1" spc="-5" dirty="0">
                <a:solidFill>
                  <a:srgbClr val="008EE8"/>
                </a:solidFill>
                <a:latin typeface="Tahoma"/>
                <a:cs typeface="Tahoma"/>
              </a:rPr>
              <a:t>8</a:t>
            </a:r>
            <a:r>
              <a:rPr sz="2200" b="1" spc="-5" dirty="0">
                <a:solidFill>
                  <a:srgbClr val="008EE8"/>
                </a:solidFill>
                <a:latin typeface="Tahoma"/>
                <a:cs typeface="Tahoma"/>
              </a:rPr>
              <a:t>%</a:t>
            </a:r>
            <a:r>
              <a:rPr sz="2200" b="1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 err="1">
                <a:solidFill>
                  <a:srgbClr val="008EE8"/>
                </a:solidFill>
                <a:latin typeface="Tahoma"/>
                <a:cs typeface="Tahoma"/>
              </a:rPr>
              <a:t>Pil</a:t>
            </a:r>
            <a:r>
              <a:rPr sz="2200" spc="-2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(+</a:t>
            </a:r>
            <a:r>
              <a:rPr lang="it-IT" sz="2200" spc="-5" dirty="0">
                <a:solidFill>
                  <a:srgbClr val="008EE8"/>
                </a:solidFill>
                <a:latin typeface="Tahoma"/>
                <a:cs typeface="Tahoma"/>
              </a:rPr>
              <a:t>0,1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%</a:t>
            </a:r>
            <a:r>
              <a:rPr sz="220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nel</a:t>
            </a:r>
            <a:r>
              <a:rPr sz="2200" spc="-1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2023)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08EE8"/>
                </a:solidFill>
                <a:latin typeface="Tahoma"/>
                <a:cs typeface="Tahoma"/>
              </a:rPr>
              <a:t>+</a:t>
            </a:r>
            <a:r>
              <a:rPr lang="it-IT" sz="2200" b="1" spc="-5" dirty="0">
                <a:solidFill>
                  <a:srgbClr val="008EE8"/>
                </a:solidFill>
                <a:latin typeface="Tahoma"/>
                <a:cs typeface="Tahoma"/>
              </a:rPr>
              <a:t>5</a:t>
            </a:r>
            <a:r>
              <a:rPr sz="2200" b="1" spc="-5" dirty="0">
                <a:solidFill>
                  <a:srgbClr val="008EE8"/>
                </a:solidFill>
                <a:latin typeface="Tahoma"/>
                <a:cs typeface="Tahoma"/>
              </a:rPr>
              <a:t>,</a:t>
            </a:r>
            <a:r>
              <a:rPr lang="it-IT" sz="2200" b="1" spc="-5" dirty="0">
                <a:solidFill>
                  <a:srgbClr val="008EE8"/>
                </a:solidFill>
                <a:latin typeface="Tahoma"/>
                <a:cs typeface="Tahoma"/>
              </a:rPr>
              <a:t>9</a:t>
            </a:r>
            <a:r>
              <a:rPr sz="2200" b="1" spc="-5" dirty="0">
                <a:solidFill>
                  <a:srgbClr val="008EE8"/>
                </a:solidFill>
                <a:latin typeface="Tahoma"/>
                <a:cs typeface="Tahoma"/>
              </a:rPr>
              <a:t>%</a:t>
            </a:r>
            <a:r>
              <a:rPr sz="2200" b="1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domanda</a:t>
            </a:r>
            <a:r>
              <a:rPr sz="2200" spc="-1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interna</a:t>
            </a:r>
            <a:r>
              <a:rPr sz="2200" spc="-1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(+</a:t>
            </a:r>
            <a:r>
              <a:rPr lang="it-IT" sz="2200" spc="-5" dirty="0">
                <a:solidFill>
                  <a:srgbClr val="008EE8"/>
                </a:solidFill>
                <a:latin typeface="Tahoma"/>
                <a:cs typeface="Tahoma"/>
              </a:rPr>
              <a:t>0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,</a:t>
            </a:r>
            <a:r>
              <a:rPr lang="it-IT" sz="2200" spc="-5" dirty="0">
                <a:solidFill>
                  <a:srgbClr val="008EE8"/>
                </a:solidFill>
                <a:latin typeface="Tahoma"/>
                <a:cs typeface="Tahoma"/>
              </a:rPr>
              <a:t>5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%)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8EE8"/>
                </a:solidFill>
                <a:latin typeface="Tahoma"/>
                <a:cs typeface="Tahoma"/>
              </a:rPr>
              <a:t>+</a:t>
            </a:r>
            <a:r>
              <a:rPr lang="it-IT" sz="2200" b="1" spc="-10" dirty="0">
                <a:solidFill>
                  <a:srgbClr val="008EE8"/>
                </a:solidFill>
                <a:latin typeface="Tahoma"/>
                <a:cs typeface="Tahoma"/>
              </a:rPr>
              <a:t>6</a:t>
            </a:r>
            <a:r>
              <a:rPr sz="2200" b="1" spc="-10" dirty="0">
                <a:solidFill>
                  <a:srgbClr val="008EE8"/>
                </a:solidFill>
                <a:latin typeface="Tahoma"/>
                <a:cs typeface="Tahoma"/>
              </a:rPr>
              <a:t>%</a:t>
            </a:r>
            <a:r>
              <a:rPr sz="2200" b="1" spc="1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consumi</a:t>
            </a:r>
            <a:r>
              <a:rPr sz="2200" spc="1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delle</a:t>
            </a:r>
            <a:r>
              <a:rPr sz="220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10" dirty="0" err="1">
                <a:solidFill>
                  <a:srgbClr val="008EE8"/>
                </a:solidFill>
                <a:latin typeface="Tahoma"/>
                <a:cs typeface="Tahoma"/>
              </a:rPr>
              <a:t>famiglie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 (+</a:t>
            </a:r>
            <a:r>
              <a:rPr lang="it-IT" sz="2200" spc="-5" dirty="0">
                <a:solidFill>
                  <a:srgbClr val="008EE8"/>
                </a:solidFill>
                <a:latin typeface="Tahoma"/>
                <a:cs typeface="Tahoma"/>
              </a:rPr>
              <a:t>0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,</a:t>
            </a:r>
            <a:r>
              <a:rPr lang="it-IT" sz="2200" spc="-5" dirty="0">
                <a:solidFill>
                  <a:srgbClr val="008EE8"/>
                </a:solidFill>
                <a:latin typeface="Tahoma"/>
                <a:cs typeface="Tahoma"/>
              </a:rPr>
              <a:t>5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%)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8EE8"/>
                </a:solidFill>
                <a:latin typeface="Tahoma"/>
                <a:cs typeface="Tahoma"/>
              </a:rPr>
              <a:t>+</a:t>
            </a:r>
            <a:r>
              <a:rPr lang="it-IT" sz="2200" b="1" spc="-5" dirty="0">
                <a:solidFill>
                  <a:srgbClr val="008EE8"/>
                </a:solidFill>
                <a:latin typeface="Tahoma"/>
                <a:cs typeface="Tahoma"/>
              </a:rPr>
              <a:t>9,5</a:t>
            </a:r>
            <a:r>
              <a:rPr sz="2200" b="1" spc="-5" dirty="0">
                <a:solidFill>
                  <a:srgbClr val="008EE8"/>
                </a:solidFill>
                <a:latin typeface="Tahoma"/>
                <a:cs typeface="Tahoma"/>
              </a:rPr>
              <a:t>%</a:t>
            </a:r>
            <a:r>
              <a:rPr sz="2200" b="1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investimenti</a:t>
            </a:r>
            <a:r>
              <a:rPr sz="2200" spc="3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fissi</a:t>
            </a:r>
            <a:r>
              <a:rPr sz="220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 err="1">
                <a:solidFill>
                  <a:srgbClr val="008EE8"/>
                </a:solidFill>
                <a:latin typeface="Tahoma"/>
                <a:cs typeface="Tahoma"/>
              </a:rPr>
              <a:t>lordi</a:t>
            </a:r>
            <a:r>
              <a:rPr sz="2200" spc="-1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(+</a:t>
            </a:r>
            <a:r>
              <a:rPr lang="it-IT" sz="2200" spc="-5" dirty="0">
                <a:solidFill>
                  <a:srgbClr val="008EE8"/>
                </a:solidFill>
                <a:latin typeface="Tahoma"/>
                <a:cs typeface="Tahoma"/>
              </a:rPr>
              <a:t>0,1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%)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8EE8"/>
                </a:solidFill>
                <a:latin typeface="Tahoma"/>
                <a:cs typeface="Tahoma"/>
              </a:rPr>
              <a:t>+6</a:t>
            </a:r>
            <a:r>
              <a:rPr lang="it-IT" sz="2200" b="1" spc="-5" dirty="0">
                <a:solidFill>
                  <a:srgbClr val="008EE8"/>
                </a:solidFill>
                <a:latin typeface="Tahoma"/>
                <a:cs typeface="Tahoma"/>
              </a:rPr>
              <a:t>,2</a:t>
            </a:r>
            <a:r>
              <a:rPr sz="2200" b="1" spc="-5" dirty="0">
                <a:solidFill>
                  <a:srgbClr val="008EE8"/>
                </a:solidFill>
                <a:latin typeface="Tahoma"/>
                <a:cs typeface="Tahoma"/>
              </a:rPr>
              <a:t>% </a:t>
            </a:r>
            <a:r>
              <a:rPr sz="2200" spc="-10" dirty="0">
                <a:solidFill>
                  <a:srgbClr val="008EE8"/>
                </a:solidFill>
                <a:latin typeface="Tahoma"/>
                <a:cs typeface="Tahoma"/>
              </a:rPr>
              <a:t>export</a:t>
            </a:r>
            <a:r>
              <a:rPr sz="220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(+</a:t>
            </a:r>
            <a:r>
              <a:rPr lang="it-IT" sz="2200" spc="-5" dirty="0">
                <a:solidFill>
                  <a:srgbClr val="008EE8"/>
                </a:solidFill>
                <a:latin typeface="Tahoma"/>
                <a:cs typeface="Tahoma"/>
              </a:rPr>
              <a:t>1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,</a:t>
            </a:r>
            <a:r>
              <a:rPr lang="it-IT" sz="2200" spc="-5" dirty="0">
                <a:solidFill>
                  <a:srgbClr val="008EE8"/>
                </a:solidFill>
                <a:latin typeface="Tahoma"/>
                <a:cs typeface="Tahoma"/>
              </a:rPr>
              <a:t>9</a:t>
            </a:r>
            <a:r>
              <a:rPr sz="2200" spc="-5" dirty="0">
                <a:solidFill>
                  <a:srgbClr val="008EE8"/>
                </a:solidFill>
                <a:latin typeface="Tahoma"/>
                <a:cs typeface="Tahoma"/>
              </a:rPr>
              <a:t>%)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8103933" y="6395053"/>
            <a:ext cx="3484561" cy="2398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i="1" spc="-30" dirty="0"/>
              <a:t>VenetoCongiuntura</a:t>
            </a:r>
            <a:r>
              <a:rPr i="1" spc="-55" dirty="0"/>
              <a:t> </a:t>
            </a:r>
            <a:r>
              <a:rPr i="1" spc="-30" dirty="0"/>
              <a:t>–</a:t>
            </a:r>
            <a:r>
              <a:rPr i="1" spc="-20" dirty="0"/>
              <a:t> II</a:t>
            </a:r>
            <a:r>
              <a:rPr lang="it-IT" i="1" spc="-20" dirty="0"/>
              <a:t>I</a:t>
            </a:r>
            <a:r>
              <a:rPr i="1" spc="-20" dirty="0"/>
              <a:t> </a:t>
            </a:r>
            <a:r>
              <a:rPr i="1" spc="-25" dirty="0"/>
              <a:t>trimestre</a:t>
            </a:r>
            <a:r>
              <a:rPr i="1" spc="-45" dirty="0"/>
              <a:t> </a:t>
            </a:r>
            <a:r>
              <a:rPr i="1" spc="-30" dirty="0"/>
              <a:t>2022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9</a:t>
            </a:fld>
            <a:endParaRPr spc="-100" dirty="0"/>
          </a:p>
        </p:txBody>
      </p:sp>
      <p:sp>
        <p:nvSpPr>
          <p:cNvPr id="9" name="object 9"/>
          <p:cNvSpPr txBox="1"/>
          <p:nvPr/>
        </p:nvSpPr>
        <p:spPr>
          <a:xfrm>
            <a:off x="399084" y="5896457"/>
            <a:ext cx="46301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ahoma"/>
                <a:cs typeface="Tahoma"/>
              </a:rPr>
              <a:t>Fonte: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Prometeia,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Scenari per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le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economie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locali, </a:t>
            </a:r>
            <a:r>
              <a:rPr lang="it-IT" sz="1200" spc="-5" dirty="0">
                <a:latin typeface="Tahoma"/>
                <a:cs typeface="Tahoma"/>
              </a:rPr>
              <a:t>ottobre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9085" y="334771"/>
            <a:ext cx="8668716" cy="1500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lang="it-IT" sz="2000" b="1" spc="-5" dirty="0">
                <a:solidFill>
                  <a:srgbClr val="234060"/>
                </a:solidFill>
                <a:latin typeface="Tahoma"/>
                <a:cs typeface="Tahoma"/>
              </a:rPr>
              <a:t>+3,8%</a:t>
            </a:r>
            <a:r>
              <a:rPr lang="it-IT" sz="2000" b="1" dirty="0">
                <a:solidFill>
                  <a:srgbClr val="234060"/>
                </a:solidFill>
                <a:latin typeface="Tahoma"/>
                <a:cs typeface="Tahoma"/>
              </a:rPr>
              <a:t> </a:t>
            </a:r>
            <a:r>
              <a:rPr lang="it-IT" sz="2000" b="1" dirty="0">
                <a:solidFill>
                  <a:srgbClr val="008EE8"/>
                </a:solidFill>
                <a:latin typeface="Tahoma"/>
                <a:cs typeface="Tahoma"/>
              </a:rPr>
              <a:t>il</a:t>
            </a:r>
            <a:r>
              <a:rPr lang="it-IT" sz="2000" b="1" spc="-1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lang="it-IT" sz="2000" b="1" spc="-5" dirty="0">
                <a:solidFill>
                  <a:srgbClr val="008EE8"/>
                </a:solidFill>
                <a:latin typeface="Tahoma"/>
                <a:cs typeface="Tahoma"/>
              </a:rPr>
              <a:t>Pil</a:t>
            </a:r>
            <a:r>
              <a:rPr lang="it-IT" sz="2000" b="1" spc="-2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lang="it-IT" sz="2000" b="1" dirty="0">
                <a:solidFill>
                  <a:srgbClr val="008EE8"/>
                </a:solidFill>
                <a:latin typeface="Tahoma"/>
                <a:cs typeface="Tahoma"/>
              </a:rPr>
              <a:t>Veneto</a:t>
            </a:r>
            <a:r>
              <a:rPr lang="it-IT" sz="2000" b="1" spc="-2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lang="it-IT" sz="2000" b="1" spc="-5" dirty="0">
                <a:solidFill>
                  <a:srgbClr val="008EE8"/>
                </a:solidFill>
                <a:latin typeface="Tahoma"/>
                <a:cs typeface="Tahoma"/>
              </a:rPr>
              <a:t>nel</a:t>
            </a:r>
            <a:r>
              <a:rPr lang="it-IT" sz="2000" b="1" spc="-2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lang="it-IT" sz="2000" b="1" dirty="0">
                <a:solidFill>
                  <a:srgbClr val="008EE8"/>
                </a:solidFill>
                <a:latin typeface="Tahoma"/>
                <a:cs typeface="Tahoma"/>
              </a:rPr>
              <a:t>2022</a:t>
            </a:r>
            <a:r>
              <a:rPr lang="it-IT" sz="2000" b="1" spc="-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lang="it-IT" sz="2000" spc="-5" dirty="0">
                <a:solidFill>
                  <a:srgbClr val="008EE8"/>
                </a:solidFill>
                <a:latin typeface="Tahoma"/>
                <a:cs typeface="Tahoma"/>
              </a:rPr>
              <a:t>previsioni</a:t>
            </a:r>
            <a:r>
              <a:rPr lang="it-IT" sz="2000" spc="-20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lang="it-IT" sz="2000" dirty="0">
                <a:solidFill>
                  <a:srgbClr val="008EE8"/>
                </a:solidFill>
                <a:latin typeface="Tahoma"/>
                <a:cs typeface="Tahoma"/>
              </a:rPr>
              <a:t>in</a:t>
            </a:r>
            <a:r>
              <a:rPr lang="it-IT" sz="2000" spc="-15" dirty="0">
                <a:solidFill>
                  <a:srgbClr val="008EE8"/>
                </a:solidFill>
                <a:latin typeface="Tahoma"/>
                <a:cs typeface="Tahoma"/>
              </a:rPr>
              <a:t> </a:t>
            </a:r>
            <a:r>
              <a:rPr lang="it-IT" sz="2000" dirty="0">
                <a:solidFill>
                  <a:srgbClr val="008EE8"/>
                </a:solidFill>
                <a:latin typeface="Tahoma"/>
                <a:cs typeface="Tahoma"/>
              </a:rPr>
              <a:t>rialzo di 0,4 p.p. rispetto a luglio. </a:t>
            </a:r>
            <a:r>
              <a:rPr lang="it-IT" sz="2000" spc="-5" dirty="0">
                <a:solidFill>
                  <a:srgbClr val="008EE8"/>
                </a:solidFill>
                <a:latin typeface="Tahoma"/>
                <a:cs typeface="Tahoma"/>
              </a:rPr>
              <a:t>Lo </a:t>
            </a:r>
            <a:r>
              <a:rPr lang="it-IT" sz="2000" b="1" spc="-5" dirty="0">
                <a:solidFill>
                  <a:srgbClr val="008EE8"/>
                </a:solidFill>
                <a:latin typeface="Tahoma"/>
                <a:cs typeface="Tahoma"/>
              </a:rPr>
              <a:t>scenario per il 2023 invece è rivisto in peggioramento</a:t>
            </a:r>
            <a:r>
              <a:rPr lang="it-IT" sz="2000" spc="-5" dirty="0">
                <a:solidFill>
                  <a:srgbClr val="008EE8"/>
                </a:solidFill>
                <a:latin typeface="Tahoma"/>
                <a:cs typeface="Tahoma"/>
              </a:rPr>
              <a:t> dal +1,9% stimato a luglio al </a:t>
            </a:r>
            <a:r>
              <a:rPr lang="it-IT" sz="2100" b="1" spc="-5" dirty="0">
                <a:solidFill>
                  <a:srgbClr val="001F5F"/>
                </a:solidFill>
                <a:latin typeface="Tahoma"/>
                <a:ea typeface="+mj-ea"/>
                <a:cs typeface="Tahoma"/>
              </a:rPr>
              <a:t>+0,1% </a:t>
            </a:r>
            <a:r>
              <a:rPr lang="it-IT" sz="2000" spc="-5" dirty="0">
                <a:solidFill>
                  <a:srgbClr val="008EE8"/>
                </a:solidFill>
                <a:latin typeface="Tahoma"/>
                <a:cs typeface="Tahoma"/>
              </a:rPr>
              <a:t>di ottobre. </a:t>
            </a:r>
          </a:p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lang="it-IT" sz="2000" spc="-5" dirty="0">
                <a:solidFill>
                  <a:srgbClr val="008EE8"/>
                </a:solidFill>
                <a:latin typeface="Tahoma"/>
                <a:cs typeface="Tahoma"/>
              </a:rPr>
              <a:t>La frenata del Pil nel 2023 sarà determinata principalmente dalla contrazione degli investimenti e dei consumi delle famiglie.</a:t>
            </a:r>
            <a:endParaRPr lang="it-IT"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2419</Words>
  <Application>Microsoft Office PowerPoint</Application>
  <PresentationFormat>Widescreen</PresentationFormat>
  <Paragraphs>156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Verdana</vt:lpstr>
      <vt:lpstr>Office Theme</vt:lpstr>
      <vt:lpstr>La congiuntura industriale in Veneto nel terzo trimestre 2022:</vt:lpstr>
      <vt:lpstr>Presentazione standard di PowerPoint</vt:lpstr>
      <vt:lpstr>Rispetto alle stime di luglio, la crescita del PIL GLOBALE è confermata al +3,2% nel 2022. Per il 2023 il PIL rimane positivo anche se la crescita è rivista al ribasso di 0,2 p.p.: +2,7%</vt:lpstr>
      <vt:lpstr>Presentazione standard di PowerPoint</vt:lpstr>
      <vt:lpstr>Ritoccate al rialzo le stime di crescita dell’Italia nel 2022: da +2,9% a +3,4%, riducendo però dall'1,9% allo 0,1% le stime di crescita del nostro Paese nel 2023</vt:lpstr>
      <vt:lpstr>INFLAZIONE La riduzione degli ordini ha comportato un calo dei prezzi di molte commodities. Rimangono ancora alti però i prezzi dei prodotti finiti</vt:lpstr>
      <vt:lpstr>La debolezza della domanda è il fattore chiave che determina  a ottobre  la flessione dell’indicatore PMI Markit</vt:lpstr>
      <vt:lpstr>Economic sentiment indicator è ulteriormente diminuito: -1,5 p.p. per l’UE,  -0,9 p.p. per l’Italia</vt:lpstr>
      <vt:lpstr>Presentazione standard di PowerPoint</vt:lpstr>
      <vt:lpstr>Le dinamiche congiunturali  del manifatturiero Veneto  luglio-settembre 2022</vt:lpstr>
      <vt:lpstr>t-1 destag. produzione resta positiva ma rallenta: +0,8% (era +3,1%) Andamento positivo grazie agli ordini accumulati e non ancora  evasi a causa delle difficoltà di approvvigionamento</vt:lpstr>
      <vt:lpstr>Presentazione standard di PowerPoint</vt:lpstr>
      <vt:lpstr>(t-4): diminuisce la crescita tendenziale della produzione per il terzo trimestre consecutivo e registra nel periodo luglio-settembre un aumento del +3,1% (era +6,2% nel trimestre precedente)</vt:lpstr>
      <vt:lpstr>Presentazione standard di PowerPoint</vt:lpstr>
      <vt:lpstr>Analisi settoriale: variazione tendenziale  della produzione</vt:lpstr>
      <vt:lpstr>Previsioni della produzione per i mesi ottobre-dicembre 2022 restano positive nonostante l’incertezza di scenario. E’ probabile il sostegno alla domanda offerto dal PNRR, il cui totale degli investimenti equivale al 0,8% del PIL. </vt:lpstr>
      <vt:lpstr>www.venetocongiuntura.it  Grazie per l’attenzione  Antonella Trevisanato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Antonella Trevisanato</dc:creator>
  <cp:lastModifiedBy>Giulia Pavan</cp:lastModifiedBy>
  <cp:revision>82</cp:revision>
  <dcterms:created xsi:type="dcterms:W3CDTF">2022-11-09T14:28:36Z</dcterms:created>
  <dcterms:modified xsi:type="dcterms:W3CDTF">2022-11-22T15:55:49Z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2022-08-03T00:00:00Z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2022-11-09T00:00:00Z</vt:filetime>
  </property>
</Properties>
</file>