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20"/>
  </p:notesMasterIdLst>
  <p:handoutMasterIdLst>
    <p:handoutMasterId r:id="rId21"/>
  </p:handoutMasterIdLst>
  <p:sldIdLst>
    <p:sldId id="290" r:id="rId2"/>
    <p:sldId id="265" r:id="rId3"/>
    <p:sldId id="266" r:id="rId4"/>
    <p:sldId id="267" r:id="rId5"/>
    <p:sldId id="268" r:id="rId6"/>
    <p:sldId id="269" r:id="rId7"/>
    <p:sldId id="270" r:id="rId8"/>
    <p:sldId id="272" r:id="rId9"/>
    <p:sldId id="273" r:id="rId10"/>
    <p:sldId id="278" r:id="rId11"/>
    <p:sldId id="279" r:id="rId12"/>
    <p:sldId id="280" r:id="rId13"/>
    <p:sldId id="281" r:id="rId14"/>
    <p:sldId id="282" r:id="rId15"/>
    <p:sldId id="283" r:id="rId16"/>
    <p:sldId id="284" r:id="rId17"/>
    <p:sldId id="285" r:id="rId18"/>
    <p:sldId id="286" r:id="rId19"/>
  </p:sldIdLst>
  <p:sldSz cx="9144000" cy="6858000" type="screen4x3"/>
  <p:notesSz cx="6858000" cy="9144000"/>
  <p:embeddedFontLs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954" userDrawn="1">
          <p15:clr>
            <a:srgbClr val="A4A3A4"/>
          </p15:clr>
        </p15:guide>
        <p15:guide id="2" pos="288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JxfyTUUMyothdiw5TbRkCt6Xq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Muschitiello" initials="CM" lastIdx="3" clrIdx="0">
    <p:extLst>
      <p:ext uri="{19B8F6BF-5375-455C-9EA6-DF929625EA0E}">
        <p15:presenceInfo xmlns="" xmlns:p15="http://schemas.microsoft.com/office/powerpoint/2012/main" userId="S-1-5-21-377890095-2134785051-1846952604-177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486D8"/>
    <a:srgbClr val="39B7F0"/>
    <a:srgbClr val="FF4653"/>
    <a:srgbClr val="AF8787"/>
    <a:srgbClr val="619ED7"/>
    <a:srgbClr val="587EC7"/>
    <a:srgbClr val="97D256"/>
    <a:srgbClr val="74B230"/>
    <a:srgbClr val="BAC374"/>
    <a:srgbClr val="4778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5" autoAdjust="0"/>
    <p:restoredTop sz="94693" autoAdjust="0"/>
  </p:normalViewPr>
  <p:slideViewPr>
    <p:cSldViewPr snapToGrid="0">
      <p:cViewPr varScale="1">
        <p:scale>
          <a:sx n="110" d="100"/>
          <a:sy n="110" d="100"/>
        </p:scale>
        <p:origin x="-1644" y="-90"/>
      </p:cViewPr>
      <p:guideLst>
        <p:guide orient="horz" pos="2954"/>
        <p:guide pos="2884"/>
      </p:guideLst>
    </p:cSldViewPr>
  </p:slideViewPr>
  <p:outlineViewPr>
    <p:cViewPr>
      <p:scale>
        <a:sx n="50" d="100"/>
        <a:sy n="5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646" y="5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C38B78-D52A-475C-BB51-9DF756EF08F8}" type="datetimeFigureOut">
              <a:rPr lang="it-IT" smtClean="0"/>
              <a:pPr/>
              <a:t>09/06/2025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55B81-F980-4320-86A8-BF1A6DAC902A}" type="slidenum">
              <a:rPr lang="it-IT" smtClean="0"/>
              <a:pPr/>
              <a:t>‹N›</a:t>
            </a:fld>
            <a:endParaRPr lang="it-IT"/>
          </a:p>
        </p:txBody>
      </p:sp>
    </p:spTree>
    <p:extLst>
      <p:ext uri="{BB962C8B-B14F-4D97-AF65-F5344CB8AC3E}">
        <p14:creationId xmlns="" xmlns:p14="http://schemas.microsoft.com/office/powerpoint/2010/main" val="2830634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814548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Cristina</a:t>
            </a:r>
            <a:endParaRPr dirty="0"/>
          </a:p>
        </p:txBody>
      </p:sp>
      <p:sp>
        <p:nvSpPr>
          <p:cNvPr id="152" name="Google Shape;1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7508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0928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294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6406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8691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47011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5996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14158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240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0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9913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4547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6132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4157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bde5ab77d_1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8bde5ab77d_1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8947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8bde5ab77d_1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8bde5ab77d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0782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8bde5ab77d_1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28bde5ab77d_1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3436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6965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o">
  <p:cSld name="Vuoto">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interna 1" preserve="1" userDrawn="1">
  <p:cSld name="1_Slide interna 1">
    <p:spTree>
      <p:nvGrpSpPr>
        <p:cNvPr id="1" name="Shape 41"/>
        <p:cNvGrpSpPr/>
        <p:nvPr/>
      </p:nvGrpSpPr>
      <p:grpSpPr>
        <a:xfrm>
          <a:off x="0" y="0"/>
          <a:ext cx="0" cy="0"/>
          <a:chOff x="0" y="0"/>
          <a:chExt cx="0" cy="0"/>
        </a:xfrm>
      </p:grpSpPr>
      <p:pic>
        <p:nvPicPr>
          <p:cNvPr id="48" name="Google Shape;48;p23" descr="angoli-bianchi-bordino.eps"/>
          <p:cNvPicPr preferRelativeResize="0"/>
          <p:nvPr/>
        </p:nvPicPr>
        <p:blipFill rotWithShape="1">
          <a:blip r:embed="rId2">
            <a:alphaModFix/>
          </a:blip>
          <a:srcRect/>
          <a:stretch/>
        </p:blipFill>
        <p:spPr>
          <a:xfrm>
            <a:off x="8114930" y="0"/>
            <a:ext cx="1041400" cy="6858000"/>
          </a:xfrm>
          <a:prstGeom prst="rect">
            <a:avLst/>
          </a:prstGeom>
          <a:noFill/>
          <a:ln>
            <a:noFill/>
          </a:ln>
        </p:spPr>
      </p:pic>
      <p:pic>
        <p:nvPicPr>
          <p:cNvPr id="49" name="Google Shape;49;p23"/>
          <p:cNvPicPr preferRelativeResize="0"/>
          <p:nvPr/>
        </p:nvPicPr>
        <p:blipFill rotWithShape="1">
          <a:blip r:embed="rId3">
            <a:alphaModFix/>
          </a:blip>
          <a:srcRect b="13967"/>
          <a:stretch/>
        </p:blipFill>
        <p:spPr>
          <a:xfrm>
            <a:off x="8331970" y="138479"/>
            <a:ext cx="718352" cy="443905"/>
          </a:xfrm>
          <a:prstGeom prst="rect">
            <a:avLst/>
          </a:prstGeom>
          <a:noFill/>
          <a:ln>
            <a:noFill/>
          </a:ln>
        </p:spPr>
      </p:pic>
      <p:sp>
        <p:nvSpPr>
          <p:cNvPr id="50" name="Google Shape;50;p23"/>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pic>
        <p:nvPicPr>
          <p:cNvPr id="8" name="Picture 2" descr="Camera di Commercio di Pistoia-Prato: Home page"/>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69358" y="100630"/>
            <a:ext cx="1886754" cy="6289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072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interna 2">
  <p:cSld name="Slide interna 2">
    <p:spTree>
      <p:nvGrpSpPr>
        <p:cNvPr id="1" name="Shape 53"/>
        <p:cNvGrpSpPr/>
        <p:nvPr/>
      </p:nvGrpSpPr>
      <p:grpSpPr>
        <a:xfrm>
          <a:off x="0" y="0"/>
          <a:ext cx="0" cy="0"/>
          <a:chOff x="0" y="0"/>
          <a:chExt cx="0" cy="0"/>
        </a:xfrm>
      </p:grpSpPr>
      <p:grpSp>
        <p:nvGrpSpPr>
          <p:cNvPr id="54" name="Google Shape;54;p24"/>
          <p:cNvGrpSpPr/>
          <p:nvPr/>
        </p:nvGrpSpPr>
        <p:grpSpPr>
          <a:xfrm>
            <a:off x="-766333" y="665520"/>
            <a:ext cx="1815196" cy="306183"/>
            <a:chOff x="-2119409" y="2289984"/>
            <a:chExt cx="3168272" cy="534416"/>
          </a:xfrm>
        </p:grpSpPr>
        <p:cxnSp>
          <p:nvCxnSpPr>
            <p:cNvPr id="55" name="Google Shape;55;p24"/>
            <p:cNvCxnSpPr/>
            <p:nvPr/>
          </p:nvCxnSpPr>
          <p:spPr>
            <a:xfrm rot="10800000">
              <a:off x="-2119409" y="2559863"/>
              <a:ext cx="2916000" cy="0"/>
            </a:xfrm>
            <a:prstGeom prst="straightConnector1">
              <a:avLst/>
            </a:prstGeom>
            <a:noFill/>
            <a:ln w="101600" cap="flat" cmpd="sng">
              <a:solidFill>
                <a:srgbClr val="5B6770"/>
              </a:solidFill>
              <a:prstDash val="solid"/>
              <a:round/>
              <a:headEnd type="none" w="sm" len="sm"/>
              <a:tailEnd type="none" w="sm" len="sm"/>
            </a:ln>
          </p:spPr>
        </p:cxnSp>
        <p:sp>
          <p:nvSpPr>
            <p:cNvPr id="56" name="Google Shape;56;p24"/>
            <p:cNvSpPr/>
            <p:nvPr/>
          </p:nvSpPr>
          <p:spPr>
            <a:xfrm>
              <a:off x="514447" y="2289984"/>
              <a:ext cx="534416" cy="534416"/>
            </a:xfrm>
            <a:prstGeom prst="ellipse">
              <a:avLst/>
            </a:prstGeom>
            <a:solidFill>
              <a:srgbClr val="5B67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69B"/>
                </a:solidFill>
                <a:highlight>
                  <a:srgbClr val="00FF00"/>
                </a:highlight>
                <a:latin typeface="Arial"/>
                <a:ea typeface="Arial"/>
                <a:cs typeface="Arial"/>
                <a:sym typeface="Arial"/>
              </a:endParaRPr>
            </a:p>
          </p:txBody>
        </p:sp>
        <p:sp>
          <p:nvSpPr>
            <p:cNvPr id="57" name="Google Shape;57;p24"/>
            <p:cNvSpPr/>
            <p:nvPr/>
          </p:nvSpPr>
          <p:spPr>
            <a:xfrm>
              <a:off x="699640" y="2475177"/>
              <a:ext cx="164029" cy="16402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69B"/>
                </a:solidFill>
                <a:latin typeface="Arial"/>
                <a:ea typeface="Arial"/>
                <a:cs typeface="Arial"/>
                <a:sym typeface="Arial"/>
              </a:endParaRPr>
            </a:p>
          </p:txBody>
        </p:sp>
      </p:grpSp>
      <p:sp>
        <p:nvSpPr>
          <p:cNvPr id="58" name="Google Shape;58;p24"/>
          <p:cNvSpPr txBox="1">
            <a:spLocks noGrp="1"/>
          </p:cNvSpPr>
          <p:nvPr>
            <p:ph type="body" idx="1"/>
          </p:nvPr>
        </p:nvSpPr>
        <p:spPr>
          <a:xfrm>
            <a:off x="1122130" y="573320"/>
            <a:ext cx="4195763" cy="398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24509A"/>
              </a:buClr>
              <a:buSzPts val="2800"/>
              <a:buFont typeface="Arial"/>
              <a:buNone/>
              <a:defRPr sz="2800" b="1" i="0" u="none" strike="noStrike" cap="none">
                <a:solidFill>
                  <a:srgbClr val="24509A"/>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1122130" y="989135"/>
            <a:ext cx="4184817" cy="3179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0" name="Google Shape;60;p24" descr="angoli-bianchi-bordino.eps"/>
          <p:cNvPicPr preferRelativeResize="0"/>
          <p:nvPr/>
        </p:nvPicPr>
        <p:blipFill rotWithShape="1">
          <a:blip r:embed="rId2">
            <a:alphaModFix/>
          </a:blip>
          <a:srcRect/>
          <a:stretch/>
        </p:blipFill>
        <p:spPr>
          <a:xfrm>
            <a:off x="8114930" y="0"/>
            <a:ext cx="1041400" cy="6858000"/>
          </a:xfrm>
          <a:prstGeom prst="rect">
            <a:avLst/>
          </a:prstGeom>
          <a:noFill/>
          <a:ln>
            <a:noFill/>
          </a:ln>
        </p:spPr>
      </p:pic>
      <p:pic>
        <p:nvPicPr>
          <p:cNvPr id="61" name="Google Shape;61;p24"/>
          <p:cNvPicPr preferRelativeResize="0"/>
          <p:nvPr/>
        </p:nvPicPr>
        <p:blipFill rotWithShape="1">
          <a:blip r:embed="rId3">
            <a:alphaModFix/>
          </a:blip>
          <a:srcRect b="13967"/>
          <a:stretch/>
        </p:blipFill>
        <p:spPr>
          <a:xfrm>
            <a:off x="8331970" y="138479"/>
            <a:ext cx="718352" cy="443905"/>
          </a:xfrm>
          <a:prstGeom prst="rect">
            <a:avLst/>
          </a:prstGeom>
          <a:noFill/>
          <a:ln>
            <a:noFill/>
          </a:ln>
        </p:spPr>
      </p:pic>
      <p:sp>
        <p:nvSpPr>
          <p:cNvPr id="62" name="Google Shape;62;p24"/>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sp>
        <p:nvSpPr>
          <p:cNvPr id="63" name="Google Shape;63;p24"/>
          <p:cNvSpPr txBox="1">
            <a:spLocks noGrp="1"/>
          </p:cNvSpPr>
          <p:nvPr>
            <p:ph type="body" idx="3"/>
          </p:nvPr>
        </p:nvSpPr>
        <p:spPr>
          <a:xfrm>
            <a:off x="4648200" y="1692000"/>
            <a:ext cx="4038600" cy="4553412"/>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24"/>
          <p:cNvSpPr txBox="1">
            <a:spLocks noGrp="1"/>
          </p:cNvSpPr>
          <p:nvPr>
            <p:ph type="body" idx="4"/>
          </p:nvPr>
        </p:nvSpPr>
        <p:spPr>
          <a:xfrm>
            <a:off x="468000" y="1692000"/>
            <a:ext cx="4038600" cy="45534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Picture 2" descr="Camera di Commercio di Pistoia-Prato: Home page"/>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69358" y="100630"/>
            <a:ext cx="1886754" cy="62891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titolo capitolo 1">
  <p:cSld name="Slide titolo capitolo 1">
    <p:spTree>
      <p:nvGrpSpPr>
        <p:cNvPr id="1" name="Shape 65"/>
        <p:cNvGrpSpPr/>
        <p:nvPr/>
      </p:nvGrpSpPr>
      <p:grpSpPr>
        <a:xfrm>
          <a:off x="0" y="0"/>
          <a:ext cx="0" cy="0"/>
          <a:chOff x="0" y="0"/>
          <a:chExt cx="0" cy="0"/>
        </a:xfrm>
      </p:grpSpPr>
      <p:pic>
        <p:nvPicPr>
          <p:cNvPr id="66" name="Google Shape;66;p25" descr="architecture-buildings-city-373965.jpg"/>
          <p:cNvPicPr preferRelativeResize="0"/>
          <p:nvPr/>
        </p:nvPicPr>
        <p:blipFill rotWithShape="1">
          <a:blip r:embed="rId2">
            <a:alphaModFix/>
          </a:blip>
          <a:srcRect l="2924" r="8147"/>
          <a:stretch/>
        </p:blipFill>
        <p:spPr>
          <a:xfrm>
            <a:off x="0" y="3052"/>
            <a:ext cx="9144000" cy="6854948"/>
          </a:xfrm>
          <a:prstGeom prst="rect">
            <a:avLst/>
          </a:prstGeom>
          <a:noFill/>
          <a:ln>
            <a:noFill/>
          </a:ln>
        </p:spPr>
      </p:pic>
      <p:pic>
        <p:nvPicPr>
          <p:cNvPr id="67" name="Google Shape;67;p25"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pic>
        <p:nvPicPr>
          <p:cNvPr id="68" name="Google Shape;68;p25"/>
          <p:cNvPicPr preferRelativeResize="0"/>
          <p:nvPr/>
        </p:nvPicPr>
        <p:blipFill rotWithShape="1">
          <a:blip r:embed="rId4">
            <a:alphaModFix/>
          </a:blip>
          <a:srcRect b="13967"/>
          <a:stretch/>
        </p:blipFill>
        <p:spPr>
          <a:xfrm>
            <a:off x="8331970" y="138479"/>
            <a:ext cx="718352" cy="443905"/>
          </a:xfrm>
          <a:prstGeom prst="rect">
            <a:avLst/>
          </a:prstGeom>
          <a:noFill/>
          <a:ln>
            <a:noFill/>
          </a:ln>
        </p:spPr>
      </p:pic>
      <p:sp>
        <p:nvSpPr>
          <p:cNvPr id="69" name="Google Shape;69;p25"/>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sp>
        <p:nvSpPr>
          <p:cNvPr id="70" name="Google Shape;70;p25"/>
          <p:cNvSpPr txBox="1">
            <a:spLocks noGrp="1"/>
          </p:cNvSpPr>
          <p:nvPr>
            <p:ph type="body" idx="1"/>
          </p:nvPr>
        </p:nvSpPr>
        <p:spPr>
          <a:xfrm>
            <a:off x="-522940" y="3036146"/>
            <a:ext cx="5602941" cy="490395"/>
          </a:xfrm>
          <a:prstGeom prst="rect">
            <a:avLst/>
          </a:prstGeom>
          <a:solidFill>
            <a:srgbClr val="82BC00"/>
          </a:solidFill>
          <a:ln>
            <a:noFill/>
          </a:ln>
        </p:spPr>
        <p:txBody>
          <a:bodyPr spcFirstLastPara="1" wrap="square" lIns="91425" tIns="45700" rIns="91425" bIns="45700" anchor="ctr" anchorCtr="0">
            <a:noAutofit/>
          </a:bodyPr>
          <a:lstStyle>
            <a:lvl1pPr marL="457200" marR="0" lvl="0" indent="-228600" algn="r"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25"/>
          <p:cNvSpPr txBox="1">
            <a:spLocks noGrp="1"/>
          </p:cNvSpPr>
          <p:nvPr>
            <p:ph type="body" idx="2"/>
          </p:nvPr>
        </p:nvSpPr>
        <p:spPr>
          <a:xfrm>
            <a:off x="-522940" y="2014129"/>
            <a:ext cx="7257116" cy="854577"/>
          </a:xfrm>
          <a:prstGeom prst="rect">
            <a:avLst/>
          </a:prstGeom>
          <a:solidFill>
            <a:srgbClr val="82BC00"/>
          </a:solidFill>
          <a:ln>
            <a:noFill/>
          </a:ln>
        </p:spPr>
        <p:txBody>
          <a:bodyPr spcFirstLastPara="1" wrap="square" lIns="91425" tIns="45700" rIns="91425" bIns="45700" anchor="ctr" anchorCtr="0">
            <a:noAutofit/>
          </a:bodyPr>
          <a:lstStyle>
            <a:lvl1pPr marL="457200" marR="0" lvl="0" indent="-228600" algn="r"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titolo capitolo 2">
  <p:cSld name="Slide titolo capitolo 2">
    <p:spTree>
      <p:nvGrpSpPr>
        <p:cNvPr id="1" name="Shape 72"/>
        <p:cNvGrpSpPr/>
        <p:nvPr/>
      </p:nvGrpSpPr>
      <p:grpSpPr>
        <a:xfrm>
          <a:off x="0" y="0"/>
          <a:ext cx="0" cy="0"/>
          <a:chOff x="0" y="0"/>
          <a:chExt cx="0" cy="0"/>
        </a:xfrm>
      </p:grpSpPr>
      <p:pic>
        <p:nvPicPr>
          <p:cNvPr id="73" name="Google Shape;73;p26" descr="architecture-buildings-city-373965.jpg"/>
          <p:cNvPicPr preferRelativeResize="0"/>
          <p:nvPr/>
        </p:nvPicPr>
        <p:blipFill rotWithShape="1">
          <a:blip r:embed="rId2">
            <a:alphaModFix/>
          </a:blip>
          <a:srcRect l="2924" r="8147"/>
          <a:stretch/>
        </p:blipFill>
        <p:spPr>
          <a:xfrm>
            <a:off x="0" y="3052"/>
            <a:ext cx="9144000" cy="6854948"/>
          </a:xfrm>
          <a:prstGeom prst="rect">
            <a:avLst/>
          </a:prstGeom>
          <a:noFill/>
          <a:ln>
            <a:noFill/>
          </a:ln>
        </p:spPr>
      </p:pic>
      <p:pic>
        <p:nvPicPr>
          <p:cNvPr id="74" name="Google Shape;74;p26"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pic>
        <p:nvPicPr>
          <p:cNvPr id="75" name="Google Shape;75;p26"/>
          <p:cNvPicPr preferRelativeResize="0"/>
          <p:nvPr/>
        </p:nvPicPr>
        <p:blipFill rotWithShape="1">
          <a:blip r:embed="rId4">
            <a:alphaModFix/>
          </a:blip>
          <a:srcRect b="13967"/>
          <a:stretch/>
        </p:blipFill>
        <p:spPr>
          <a:xfrm>
            <a:off x="8331970" y="138479"/>
            <a:ext cx="718352" cy="443905"/>
          </a:xfrm>
          <a:prstGeom prst="rect">
            <a:avLst/>
          </a:prstGeom>
          <a:noFill/>
          <a:ln>
            <a:noFill/>
          </a:ln>
        </p:spPr>
      </p:pic>
      <p:sp>
        <p:nvSpPr>
          <p:cNvPr id="76" name="Google Shape;76;p26"/>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sp>
        <p:nvSpPr>
          <p:cNvPr id="77" name="Google Shape;77;p26"/>
          <p:cNvSpPr/>
          <p:nvPr/>
        </p:nvSpPr>
        <p:spPr>
          <a:xfrm>
            <a:off x="-1505834" y="3394582"/>
            <a:ext cx="2517825" cy="1062126"/>
          </a:xfrm>
          <a:prstGeom prst="rect">
            <a:avLst/>
          </a:prstGeom>
          <a:solidFill>
            <a:srgbClr val="82BC0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26"/>
          <p:cNvSpPr/>
          <p:nvPr/>
        </p:nvSpPr>
        <p:spPr>
          <a:xfrm>
            <a:off x="1011991" y="3394582"/>
            <a:ext cx="9141087" cy="10621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26"/>
          <p:cNvSpPr txBox="1">
            <a:spLocks noGrp="1"/>
          </p:cNvSpPr>
          <p:nvPr>
            <p:ph type="body" idx="1"/>
          </p:nvPr>
        </p:nvSpPr>
        <p:spPr>
          <a:xfrm>
            <a:off x="1459468" y="3506469"/>
            <a:ext cx="6997238" cy="7664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82BC00"/>
              </a:buClr>
              <a:buSzPts val="4400"/>
              <a:buFont typeface="Arial"/>
              <a:buNone/>
              <a:defRPr sz="4400" b="1"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ingraziamenti 1">
  <p:cSld name="Ringraziamenti 1">
    <p:spTree>
      <p:nvGrpSpPr>
        <p:cNvPr id="1" name="Shape 80"/>
        <p:cNvGrpSpPr/>
        <p:nvPr/>
      </p:nvGrpSpPr>
      <p:grpSpPr>
        <a:xfrm>
          <a:off x="0" y="0"/>
          <a:ext cx="0" cy="0"/>
          <a:chOff x="0" y="0"/>
          <a:chExt cx="0" cy="0"/>
        </a:xfrm>
      </p:grpSpPr>
      <p:pic>
        <p:nvPicPr>
          <p:cNvPr id="81" name="Google Shape;81;p27" descr="D:\INFOCAMERE\lavoro\presentaz. Unioncamere - Andrea Pappaianni_20-11-2015_DAFAREEEEEEEEEEEEEEEEEEE_ENTRO IL 3 DICEMBRE\babyhand.jpg"/>
          <p:cNvPicPr preferRelativeResize="0"/>
          <p:nvPr/>
        </p:nvPicPr>
        <p:blipFill rotWithShape="1">
          <a:blip r:embed="rId2">
            <a:alphaModFix/>
          </a:blip>
          <a:srcRect l="17080" t="31180" r="20836" b="13243"/>
          <a:stretch/>
        </p:blipFill>
        <p:spPr>
          <a:xfrm>
            <a:off x="0" y="1"/>
            <a:ext cx="9144001" cy="4853530"/>
          </a:xfrm>
          <a:prstGeom prst="rect">
            <a:avLst/>
          </a:prstGeom>
          <a:noFill/>
          <a:ln>
            <a:noFill/>
          </a:ln>
        </p:spPr>
      </p:pic>
      <p:sp>
        <p:nvSpPr>
          <p:cNvPr id="82" name="Google Shape;82;p27"/>
          <p:cNvSpPr/>
          <p:nvPr/>
        </p:nvSpPr>
        <p:spPr>
          <a:xfrm>
            <a:off x="0" y="-22604"/>
            <a:ext cx="9144000" cy="4876135"/>
          </a:xfrm>
          <a:prstGeom prst="rect">
            <a:avLst/>
          </a:prstGeom>
          <a:solidFill>
            <a:srgbClr val="82BC2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3" name="Google Shape;83;p27"/>
          <p:cNvPicPr preferRelativeResize="0"/>
          <p:nvPr/>
        </p:nvPicPr>
        <p:blipFill rotWithShape="1">
          <a:blip r:embed="rId3">
            <a:alphaModFix/>
          </a:blip>
          <a:srcRect/>
          <a:stretch/>
        </p:blipFill>
        <p:spPr>
          <a:xfrm>
            <a:off x="2774950" y="1332364"/>
            <a:ext cx="3594100" cy="2159000"/>
          </a:xfrm>
          <a:prstGeom prst="rect">
            <a:avLst/>
          </a:prstGeom>
          <a:noFill/>
          <a:ln>
            <a:noFill/>
          </a:ln>
        </p:spPr>
      </p:pic>
      <p:grpSp>
        <p:nvGrpSpPr>
          <p:cNvPr id="84" name="Google Shape;84;p27"/>
          <p:cNvGrpSpPr/>
          <p:nvPr/>
        </p:nvGrpSpPr>
        <p:grpSpPr>
          <a:xfrm>
            <a:off x="6279889" y="5793946"/>
            <a:ext cx="2326447" cy="863999"/>
            <a:chOff x="5867916" y="5037578"/>
            <a:chExt cx="2785475" cy="1034474"/>
          </a:xfrm>
        </p:grpSpPr>
        <p:pic>
          <p:nvPicPr>
            <p:cNvPr id="85" name="Google Shape;85;p27"/>
            <p:cNvPicPr preferRelativeResize="0"/>
            <p:nvPr/>
          </p:nvPicPr>
          <p:blipFill rotWithShape="1">
            <a:blip r:embed="rId4">
              <a:alphaModFix/>
            </a:blip>
            <a:srcRect/>
            <a:stretch/>
          </p:blipFill>
          <p:spPr>
            <a:xfrm>
              <a:off x="6491687" y="5324416"/>
              <a:ext cx="434189" cy="434189"/>
            </a:xfrm>
            <a:prstGeom prst="rect">
              <a:avLst/>
            </a:prstGeom>
            <a:noFill/>
            <a:ln>
              <a:noFill/>
            </a:ln>
          </p:spPr>
        </p:pic>
        <p:pic>
          <p:nvPicPr>
            <p:cNvPr id="86" name="Google Shape;86;p27"/>
            <p:cNvPicPr preferRelativeResize="0"/>
            <p:nvPr/>
          </p:nvPicPr>
          <p:blipFill rotWithShape="1">
            <a:blip r:embed="rId5">
              <a:alphaModFix/>
            </a:blip>
            <a:srcRect/>
            <a:stretch/>
          </p:blipFill>
          <p:spPr>
            <a:xfrm>
              <a:off x="7169604" y="5383374"/>
              <a:ext cx="334503" cy="334503"/>
            </a:xfrm>
            <a:prstGeom prst="rect">
              <a:avLst/>
            </a:prstGeom>
            <a:noFill/>
            <a:ln>
              <a:noFill/>
            </a:ln>
          </p:spPr>
        </p:pic>
        <p:pic>
          <p:nvPicPr>
            <p:cNvPr id="87" name="Google Shape;87;p27" descr="d:\Desktop\Twitter_logo_blue.png"/>
            <p:cNvPicPr preferRelativeResize="0"/>
            <p:nvPr/>
          </p:nvPicPr>
          <p:blipFill rotWithShape="1">
            <a:blip r:embed="rId6">
              <a:alphaModFix/>
            </a:blip>
            <a:srcRect/>
            <a:stretch/>
          </p:blipFill>
          <p:spPr>
            <a:xfrm>
              <a:off x="5867916" y="5383374"/>
              <a:ext cx="411451" cy="334503"/>
            </a:xfrm>
            <a:prstGeom prst="rect">
              <a:avLst/>
            </a:prstGeom>
            <a:noFill/>
            <a:ln>
              <a:noFill/>
            </a:ln>
          </p:spPr>
        </p:pic>
        <p:pic>
          <p:nvPicPr>
            <p:cNvPr id="88" name="Google Shape;88;p27" descr="D:\Desktop\index3.png"/>
            <p:cNvPicPr preferRelativeResize="0"/>
            <p:nvPr/>
          </p:nvPicPr>
          <p:blipFill rotWithShape="1">
            <a:blip r:embed="rId7">
              <a:alphaModFix/>
            </a:blip>
            <a:srcRect/>
            <a:stretch/>
          </p:blipFill>
          <p:spPr>
            <a:xfrm>
              <a:off x="7618917" y="5037578"/>
              <a:ext cx="1034474" cy="1034474"/>
            </a:xfrm>
            <a:prstGeom prst="rect">
              <a:avLst/>
            </a:prstGeom>
            <a:noFill/>
            <a:ln>
              <a:noFill/>
            </a:ln>
          </p:spPr>
        </p:pic>
      </p:grpSp>
      <p:sp>
        <p:nvSpPr>
          <p:cNvPr id="89" name="Google Shape;89;p27"/>
          <p:cNvSpPr txBox="1">
            <a:spLocks noGrp="1"/>
          </p:cNvSpPr>
          <p:nvPr>
            <p:ph type="body" idx="1"/>
          </p:nvPr>
        </p:nvSpPr>
        <p:spPr>
          <a:xfrm>
            <a:off x="938213" y="5148495"/>
            <a:ext cx="4811712" cy="63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60"/>
              </a:spcBef>
              <a:spcAft>
                <a:spcPts val="0"/>
              </a:spcAft>
              <a:buClr>
                <a:srgbClr val="82BC2E"/>
              </a:buClr>
              <a:buSzPts val="3300"/>
              <a:buFont typeface="Arial"/>
              <a:buNone/>
              <a:defRPr sz="33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27"/>
          <p:cNvSpPr txBox="1">
            <a:spLocks noGrp="1"/>
          </p:cNvSpPr>
          <p:nvPr>
            <p:ph type="body" idx="2"/>
          </p:nvPr>
        </p:nvSpPr>
        <p:spPr>
          <a:xfrm>
            <a:off x="941383" y="5782606"/>
            <a:ext cx="3843337" cy="30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
              </a:spcBef>
              <a:spcAft>
                <a:spcPts val="0"/>
              </a:spcAft>
              <a:buClr>
                <a:srgbClr val="5B6770"/>
              </a:buClr>
              <a:buSzPts val="1800"/>
              <a:buFont typeface="Arial"/>
              <a:buNone/>
              <a:defRPr sz="18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27"/>
          <p:cNvSpPr txBox="1">
            <a:spLocks noGrp="1"/>
          </p:cNvSpPr>
          <p:nvPr>
            <p:ph type="body" idx="3"/>
          </p:nvPr>
        </p:nvSpPr>
        <p:spPr>
          <a:xfrm>
            <a:off x="938213" y="6082447"/>
            <a:ext cx="3846507" cy="3137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ngraziamenti 2">
  <p:cSld name="Ringraziamenti 2">
    <p:spTree>
      <p:nvGrpSpPr>
        <p:cNvPr id="1" name="Shape 92"/>
        <p:cNvGrpSpPr/>
        <p:nvPr/>
      </p:nvGrpSpPr>
      <p:grpSpPr>
        <a:xfrm>
          <a:off x="0" y="0"/>
          <a:ext cx="0" cy="0"/>
          <a:chOff x="0" y="0"/>
          <a:chExt cx="0" cy="0"/>
        </a:xfrm>
      </p:grpSpPr>
      <p:pic>
        <p:nvPicPr>
          <p:cNvPr id="93" name="Google Shape;93;p28" descr="001.png"/>
          <p:cNvPicPr preferRelativeResize="0"/>
          <p:nvPr/>
        </p:nvPicPr>
        <p:blipFill rotWithShape="1">
          <a:blip r:embed="rId2">
            <a:alphaModFix/>
          </a:blip>
          <a:srcRect t="19824" r="2038" b="30335"/>
          <a:stretch/>
        </p:blipFill>
        <p:spPr>
          <a:xfrm>
            <a:off x="0" y="-71120"/>
            <a:ext cx="9144000" cy="3489143"/>
          </a:xfrm>
          <a:prstGeom prst="rect">
            <a:avLst/>
          </a:prstGeom>
          <a:noFill/>
          <a:ln>
            <a:noFill/>
          </a:ln>
        </p:spPr>
      </p:pic>
      <p:cxnSp>
        <p:nvCxnSpPr>
          <p:cNvPr id="94" name="Google Shape;94;p28"/>
          <p:cNvCxnSpPr/>
          <p:nvPr/>
        </p:nvCxnSpPr>
        <p:spPr>
          <a:xfrm>
            <a:off x="0" y="3418023"/>
            <a:ext cx="9144000" cy="0"/>
          </a:xfrm>
          <a:prstGeom prst="straightConnector1">
            <a:avLst/>
          </a:prstGeom>
          <a:noFill/>
          <a:ln w="76200" cap="flat" cmpd="sng">
            <a:solidFill>
              <a:srgbClr val="82BC2E"/>
            </a:solidFill>
            <a:prstDash val="solid"/>
            <a:round/>
            <a:headEnd type="none" w="sm" len="sm"/>
            <a:tailEnd type="none" w="sm" len="sm"/>
          </a:ln>
        </p:spPr>
      </p:cxnSp>
      <p:sp>
        <p:nvSpPr>
          <p:cNvPr id="95" name="Google Shape;95;p28"/>
          <p:cNvSpPr/>
          <p:nvPr/>
        </p:nvSpPr>
        <p:spPr>
          <a:xfrm>
            <a:off x="587983" y="-1583621"/>
            <a:ext cx="12031857" cy="12031857"/>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28"/>
          <p:cNvSpPr/>
          <p:nvPr/>
        </p:nvSpPr>
        <p:spPr>
          <a:xfrm>
            <a:off x="7389452" y="-1400239"/>
            <a:ext cx="2831243" cy="2831243"/>
          </a:xfrm>
          <a:prstGeom prst="ellipse">
            <a:avLst/>
          </a:prstGeom>
          <a:solidFill>
            <a:srgbClr val="82BC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7" name="Google Shape;97;p28"/>
          <p:cNvPicPr preferRelativeResize="0"/>
          <p:nvPr/>
        </p:nvPicPr>
        <p:blipFill rotWithShape="1">
          <a:blip r:embed="rId3">
            <a:alphaModFix/>
          </a:blip>
          <a:srcRect/>
          <a:stretch/>
        </p:blipFill>
        <p:spPr>
          <a:xfrm>
            <a:off x="7852838" y="236151"/>
            <a:ext cx="1080000" cy="648765"/>
          </a:xfrm>
          <a:prstGeom prst="rect">
            <a:avLst/>
          </a:prstGeom>
          <a:noFill/>
          <a:ln>
            <a:noFill/>
          </a:ln>
        </p:spPr>
      </p:pic>
      <p:grpSp>
        <p:nvGrpSpPr>
          <p:cNvPr id="98" name="Google Shape;98;p28"/>
          <p:cNvGrpSpPr/>
          <p:nvPr/>
        </p:nvGrpSpPr>
        <p:grpSpPr>
          <a:xfrm>
            <a:off x="6279889" y="5625730"/>
            <a:ext cx="2326447" cy="863999"/>
            <a:chOff x="5867916" y="5037578"/>
            <a:chExt cx="2785475" cy="1034474"/>
          </a:xfrm>
        </p:grpSpPr>
        <p:pic>
          <p:nvPicPr>
            <p:cNvPr id="99" name="Google Shape;99;p28"/>
            <p:cNvPicPr preferRelativeResize="0"/>
            <p:nvPr/>
          </p:nvPicPr>
          <p:blipFill rotWithShape="1">
            <a:blip r:embed="rId4">
              <a:alphaModFix/>
            </a:blip>
            <a:srcRect/>
            <a:stretch/>
          </p:blipFill>
          <p:spPr>
            <a:xfrm>
              <a:off x="6491687" y="5324416"/>
              <a:ext cx="434189" cy="434189"/>
            </a:xfrm>
            <a:prstGeom prst="rect">
              <a:avLst/>
            </a:prstGeom>
            <a:noFill/>
            <a:ln>
              <a:noFill/>
            </a:ln>
          </p:spPr>
        </p:pic>
        <p:pic>
          <p:nvPicPr>
            <p:cNvPr id="100" name="Google Shape;100;p28"/>
            <p:cNvPicPr preferRelativeResize="0"/>
            <p:nvPr/>
          </p:nvPicPr>
          <p:blipFill rotWithShape="1">
            <a:blip r:embed="rId5">
              <a:alphaModFix/>
            </a:blip>
            <a:srcRect/>
            <a:stretch/>
          </p:blipFill>
          <p:spPr>
            <a:xfrm>
              <a:off x="7169604" y="5383374"/>
              <a:ext cx="334503" cy="334503"/>
            </a:xfrm>
            <a:prstGeom prst="rect">
              <a:avLst/>
            </a:prstGeom>
            <a:noFill/>
            <a:ln>
              <a:noFill/>
            </a:ln>
          </p:spPr>
        </p:pic>
        <p:pic>
          <p:nvPicPr>
            <p:cNvPr id="101" name="Google Shape;101;p28" descr="d:\Desktop\Twitter_logo_blue.png"/>
            <p:cNvPicPr preferRelativeResize="0"/>
            <p:nvPr/>
          </p:nvPicPr>
          <p:blipFill rotWithShape="1">
            <a:blip r:embed="rId6">
              <a:alphaModFix/>
            </a:blip>
            <a:srcRect/>
            <a:stretch/>
          </p:blipFill>
          <p:spPr>
            <a:xfrm>
              <a:off x="5867916" y="5383374"/>
              <a:ext cx="411451" cy="334503"/>
            </a:xfrm>
            <a:prstGeom prst="rect">
              <a:avLst/>
            </a:prstGeom>
            <a:noFill/>
            <a:ln>
              <a:noFill/>
            </a:ln>
          </p:spPr>
        </p:pic>
        <p:pic>
          <p:nvPicPr>
            <p:cNvPr id="102" name="Google Shape;102;p28" descr="D:\Desktop\index3.png"/>
            <p:cNvPicPr preferRelativeResize="0"/>
            <p:nvPr/>
          </p:nvPicPr>
          <p:blipFill rotWithShape="1">
            <a:blip r:embed="rId7">
              <a:alphaModFix/>
            </a:blip>
            <a:srcRect/>
            <a:stretch/>
          </p:blipFill>
          <p:spPr>
            <a:xfrm>
              <a:off x="7618917" y="5037578"/>
              <a:ext cx="1034474" cy="1034474"/>
            </a:xfrm>
            <a:prstGeom prst="rect">
              <a:avLst/>
            </a:prstGeom>
            <a:noFill/>
            <a:ln>
              <a:noFill/>
            </a:ln>
          </p:spPr>
        </p:pic>
      </p:grpSp>
      <p:sp>
        <p:nvSpPr>
          <p:cNvPr id="103" name="Google Shape;103;p28"/>
          <p:cNvSpPr txBox="1">
            <a:spLocks noGrp="1"/>
          </p:cNvSpPr>
          <p:nvPr>
            <p:ph type="body" idx="1"/>
          </p:nvPr>
        </p:nvSpPr>
        <p:spPr>
          <a:xfrm>
            <a:off x="1107393" y="3925020"/>
            <a:ext cx="5911850" cy="6413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rgbClr val="82BC2E"/>
              </a:buClr>
              <a:buSzPts val="4000"/>
              <a:buFont typeface="Arial"/>
              <a:buNone/>
              <a:defRPr sz="40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28"/>
          <p:cNvSpPr txBox="1">
            <a:spLocks noGrp="1"/>
          </p:cNvSpPr>
          <p:nvPr>
            <p:ph type="body" idx="2"/>
          </p:nvPr>
        </p:nvSpPr>
        <p:spPr>
          <a:xfrm>
            <a:off x="1141413" y="4719776"/>
            <a:ext cx="5138737" cy="3288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28"/>
          <p:cNvSpPr txBox="1">
            <a:spLocks noGrp="1"/>
          </p:cNvSpPr>
          <p:nvPr>
            <p:ph type="body" idx="3"/>
          </p:nvPr>
        </p:nvSpPr>
        <p:spPr>
          <a:xfrm>
            <a:off x="1141413" y="5076111"/>
            <a:ext cx="4529137" cy="3621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ingraziamenti 3">
  <p:cSld name="Ringraziamenti 3">
    <p:spTree>
      <p:nvGrpSpPr>
        <p:cNvPr id="1" name="Shape 106"/>
        <p:cNvGrpSpPr/>
        <p:nvPr/>
      </p:nvGrpSpPr>
      <p:grpSpPr>
        <a:xfrm>
          <a:off x="0" y="0"/>
          <a:ext cx="0" cy="0"/>
          <a:chOff x="0" y="0"/>
          <a:chExt cx="0" cy="0"/>
        </a:xfrm>
      </p:grpSpPr>
      <p:pic>
        <p:nvPicPr>
          <p:cNvPr id="107" name="Google Shape;107;p29" descr="001.png"/>
          <p:cNvPicPr preferRelativeResize="0"/>
          <p:nvPr/>
        </p:nvPicPr>
        <p:blipFill rotWithShape="1">
          <a:blip r:embed="rId2">
            <a:alphaModFix/>
          </a:blip>
          <a:srcRect t="19824" r="2038" b="30335"/>
          <a:stretch/>
        </p:blipFill>
        <p:spPr>
          <a:xfrm>
            <a:off x="0" y="-71120"/>
            <a:ext cx="9144000" cy="3489143"/>
          </a:xfrm>
          <a:prstGeom prst="rect">
            <a:avLst/>
          </a:prstGeom>
          <a:noFill/>
          <a:ln>
            <a:noFill/>
          </a:ln>
        </p:spPr>
      </p:pic>
      <p:cxnSp>
        <p:nvCxnSpPr>
          <p:cNvPr id="108" name="Google Shape;108;p29"/>
          <p:cNvCxnSpPr/>
          <p:nvPr/>
        </p:nvCxnSpPr>
        <p:spPr>
          <a:xfrm>
            <a:off x="0" y="3418023"/>
            <a:ext cx="9144000" cy="0"/>
          </a:xfrm>
          <a:prstGeom prst="straightConnector1">
            <a:avLst/>
          </a:prstGeom>
          <a:noFill/>
          <a:ln w="76200" cap="flat" cmpd="sng">
            <a:solidFill>
              <a:srgbClr val="82BC2E"/>
            </a:solidFill>
            <a:prstDash val="solid"/>
            <a:round/>
            <a:headEnd type="none" w="sm" len="sm"/>
            <a:tailEnd type="none" w="sm" len="sm"/>
          </a:ln>
        </p:spPr>
      </p:cxnSp>
      <p:sp>
        <p:nvSpPr>
          <p:cNvPr id="109" name="Google Shape;109;p29"/>
          <p:cNvSpPr/>
          <p:nvPr/>
        </p:nvSpPr>
        <p:spPr>
          <a:xfrm>
            <a:off x="587983" y="-1583621"/>
            <a:ext cx="12031857" cy="12031857"/>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0" name="Google Shape;110;p29"/>
          <p:cNvGrpSpPr/>
          <p:nvPr/>
        </p:nvGrpSpPr>
        <p:grpSpPr>
          <a:xfrm>
            <a:off x="6279889" y="5625730"/>
            <a:ext cx="2326447" cy="863999"/>
            <a:chOff x="5867916" y="5037578"/>
            <a:chExt cx="2785475" cy="1034474"/>
          </a:xfrm>
        </p:grpSpPr>
        <p:pic>
          <p:nvPicPr>
            <p:cNvPr id="111" name="Google Shape;111;p29"/>
            <p:cNvPicPr preferRelativeResize="0"/>
            <p:nvPr/>
          </p:nvPicPr>
          <p:blipFill rotWithShape="1">
            <a:blip r:embed="rId3">
              <a:alphaModFix/>
            </a:blip>
            <a:srcRect/>
            <a:stretch/>
          </p:blipFill>
          <p:spPr>
            <a:xfrm>
              <a:off x="6491687" y="5324416"/>
              <a:ext cx="434189" cy="434189"/>
            </a:xfrm>
            <a:prstGeom prst="rect">
              <a:avLst/>
            </a:prstGeom>
            <a:noFill/>
            <a:ln>
              <a:noFill/>
            </a:ln>
          </p:spPr>
        </p:pic>
        <p:pic>
          <p:nvPicPr>
            <p:cNvPr id="112" name="Google Shape;112;p29"/>
            <p:cNvPicPr preferRelativeResize="0"/>
            <p:nvPr/>
          </p:nvPicPr>
          <p:blipFill rotWithShape="1">
            <a:blip r:embed="rId4">
              <a:alphaModFix/>
            </a:blip>
            <a:srcRect/>
            <a:stretch/>
          </p:blipFill>
          <p:spPr>
            <a:xfrm>
              <a:off x="7169604" y="5383374"/>
              <a:ext cx="334503" cy="334503"/>
            </a:xfrm>
            <a:prstGeom prst="rect">
              <a:avLst/>
            </a:prstGeom>
            <a:noFill/>
            <a:ln>
              <a:noFill/>
            </a:ln>
          </p:spPr>
        </p:pic>
        <p:pic>
          <p:nvPicPr>
            <p:cNvPr id="113" name="Google Shape;113;p29" descr="d:\Desktop\Twitter_logo_blue.png"/>
            <p:cNvPicPr preferRelativeResize="0"/>
            <p:nvPr/>
          </p:nvPicPr>
          <p:blipFill rotWithShape="1">
            <a:blip r:embed="rId5">
              <a:alphaModFix/>
            </a:blip>
            <a:srcRect/>
            <a:stretch/>
          </p:blipFill>
          <p:spPr>
            <a:xfrm>
              <a:off x="5867916" y="5383374"/>
              <a:ext cx="411451" cy="334503"/>
            </a:xfrm>
            <a:prstGeom prst="rect">
              <a:avLst/>
            </a:prstGeom>
            <a:noFill/>
            <a:ln>
              <a:noFill/>
            </a:ln>
          </p:spPr>
        </p:pic>
        <p:pic>
          <p:nvPicPr>
            <p:cNvPr id="114" name="Google Shape;114;p29" descr="D:\Desktop\index3.png"/>
            <p:cNvPicPr preferRelativeResize="0"/>
            <p:nvPr/>
          </p:nvPicPr>
          <p:blipFill rotWithShape="1">
            <a:blip r:embed="rId6">
              <a:alphaModFix/>
            </a:blip>
            <a:srcRect/>
            <a:stretch/>
          </p:blipFill>
          <p:spPr>
            <a:xfrm>
              <a:off x="7618917" y="5037578"/>
              <a:ext cx="1034474" cy="1034474"/>
            </a:xfrm>
            <a:prstGeom prst="rect">
              <a:avLst/>
            </a:prstGeom>
            <a:noFill/>
            <a:ln>
              <a:noFill/>
            </a:ln>
          </p:spPr>
        </p:pic>
      </p:grpSp>
      <p:sp>
        <p:nvSpPr>
          <p:cNvPr id="115" name="Google Shape;115;p29"/>
          <p:cNvSpPr txBox="1">
            <a:spLocks noGrp="1"/>
          </p:cNvSpPr>
          <p:nvPr>
            <p:ph type="body" idx="1"/>
          </p:nvPr>
        </p:nvSpPr>
        <p:spPr>
          <a:xfrm>
            <a:off x="1107393" y="3925020"/>
            <a:ext cx="5911850" cy="6413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rgbClr val="82BC2E"/>
              </a:buClr>
              <a:buSzPts val="4000"/>
              <a:buFont typeface="Arial"/>
              <a:buNone/>
              <a:defRPr sz="40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9"/>
          <p:cNvSpPr txBox="1">
            <a:spLocks noGrp="1"/>
          </p:cNvSpPr>
          <p:nvPr>
            <p:ph type="body" idx="2"/>
          </p:nvPr>
        </p:nvSpPr>
        <p:spPr>
          <a:xfrm>
            <a:off x="1141413" y="4719776"/>
            <a:ext cx="5138737" cy="3288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29"/>
          <p:cNvSpPr txBox="1">
            <a:spLocks noGrp="1"/>
          </p:cNvSpPr>
          <p:nvPr>
            <p:ph type="body" idx="3"/>
          </p:nvPr>
        </p:nvSpPr>
        <p:spPr>
          <a:xfrm>
            <a:off x="1141413" y="5076111"/>
            <a:ext cx="4529137" cy="3621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18" name="Google Shape;118;p29"/>
          <p:cNvGrpSpPr/>
          <p:nvPr/>
        </p:nvGrpSpPr>
        <p:grpSpPr>
          <a:xfrm>
            <a:off x="7389452" y="-1400239"/>
            <a:ext cx="2831243" cy="2831243"/>
            <a:chOff x="7389452" y="-1403293"/>
            <a:chExt cx="2831243" cy="2831243"/>
          </a:xfrm>
        </p:grpSpPr>
        <p:sp>
          <p:nvSpPr>
            <p:cNvPr id="119" name="Google Shape;119;p29"/>
            <p:cNvSpPr/>
            <p:nvPr/>
          </p:nvSpPr>
          <p:spPr>
            <a:xfrm>
              <a:off x="7389452" y="-1403293"/>
              <a:ext cx="2831243" cy="28312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0" name="Google Shape;120;p29"/>
            <p:cNvPicPr preferRelativeResize="0"/>
            <p:nvPr/>
          </p:nvPicPr>
          <p:blipFill rotWithShape="1">
            <a:blip r:embed="rId7">
              <a:alphaModFix/>
            </a:blip>
            <a:srcRect/>
            <a:stretch/>
          </p:blipFill>
          <p:spPr>
            <a:xfrm>
              <a:off x="7863786" y="238407"/>
              <a:ext cx="1081399" cy="77831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61" r:id="rId2"/>
    <p:sldLayoutId id="2147483654" r:id="rId3"/>
    <p:sldLayoutId id="2147483655"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8.em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4" name="Google Shape;147;p2"/>
          <p:cNvSpPr/>
          <p:nvPr/>
        </p:nvSpPr>
        <p:spPr>
          <a:xfrm>
            <a:off x="793630" y="3904791"/>
            <a:ext cx="7694762" cy="629555"/>
          </a:xfrm>
          <a:prstGeom prst="rect">
            <a:avLst/>
          </a:prstGeom>
          <a:solidFill>
            <a:schemeClr val="lt1"/>
          </a:solidFill>
          <a:ln>
            <a:noFill/>
          </a:ln>
        </p:spPr>
        <p:txBody>
          <a:bodyPr spcFirstLastPara="1" wrap="square" lIns="91425" tIns="45700" rIns="91425" bIns="45700" anchor="ctr" anchorCtr="0">
            <a:noAutofit/>
          </a:bodyPr>
          <a:lstStyle/>
          <a:p>
            <a:pPr lvl="1" algn="ctr"/>
            <a:r>
              <a:rPr lang="it-IT" sz="2800" dirty="0" smtClean="0">
                <a:solidFill>
                  <a:schemeClr val="accent6">
                    <a:lumMod val="50000"/>
                  </a:schemeClr>
                </a:solidFill>
              </a:rPr>
              <a:t>ATTENZIONE: da utilizzare </a:t>
            </a:r>
            <a:r>
              <a:rPr lang="it-IT" sz="2800" dirty="0" smtClean="0">
                <a:solidFill>
                  <a:schemeClr val="accent6">
                    <a:lumMod val="50000"/>
                  </a:schemeClr>
                </a:solidFill>
                <a:latin typeface="Arial"/>
                <a:ea typeface="Arial"/>
                <a:cs typeface="Arial"/>
                <a:sym typeface="Arial"/>
              </a:rPr>
              <a:t>solo nel caso di crittografia dei file con chiave pubblica</a:t>
            </a:r>
            <a:endParaRPr sz="2800" dirty="0">
              <a:solidFill>
                <a:schemeClr val="accent6">
                  <a:lumMod val="50000"/>
                </a:schemeClr>
              </a:solidFill>
              <a:latin typeface="Arial"/>
              <a:ea typeface="Arial"/>
              <a:cs typeface="Arial"/>
              <a:sym typeface="Arial"/>
            </a:endParaRPr>
          </a:p>
        </p:txBody>
      </p:sp>
      <p:sp>
        <p:nvSpPr>
          <p:cNvPr id="157" name="Google Shape;157;p3"/>
          <p:cNvSpPr txBox="1"/>
          <p:nvPr/>
        </p:nvSpPr>
        <p:spPr>
          <a:xfrm>
            <a:off x="1218631" y="2333277"/>
            <a:ext cx="7692193" cy="7664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5BA5"/>
              </a:buClr>
              <a:buSzPts val="4400"/>
              <a:buFont typeface="Arial"/>
              <a:buNone/>
            </a:pPr>
            <a:r>
              <a:rPr lang="it-IT" sz="4400" b="1" dirty="0">
                <a:solidFill>
                  <a:schemeClr val="bg2"/>
                </a:solidFill>
                <a:sym typeface="Arial"/>
              </a:rPr>
              <a:t>ASPETTI TECNICI</a:t>
            </a:r>
            <a:endParaRPr dirty="0">
              <a:solidFill>
                <a:schemeClr val="bg2"/>
              </a:solidFill>
            </a:endParaRPr>
          </a:p>
        </p:txBody>
      </p:sp>
      <p:sp>
        <p:nvSpPr>
          <p:cNvPr id="20" name="Rettangolo 19"/>
          <p:cNvSpPr/>
          <p:nvPr/>
        </p:nvSpPr>
        <p:spPr>
          <a:xfrm>
            <a:off x="0" y="2057488"/>
            <a:ext cx="1183971" cy="1062951"/>
          </a:xfrm>
          <a:prstGeom prst="rect">
            <a:avLst/>
          </a:prstGeom>
          <a:gradFill flip="none" rotWithShape="1">
            <a:gsLst>
              <a:gs pos="11000">
                <a:schemeClr val="bg1"/>
              </a:gs>
              <a:gs pos="74000">
                <a:srgbClr val="92D050">
                  <a:alpha val="54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logo CCIAAVER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051"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56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3" name="Google Shape;271;p13"/>
          <p:cNvSpPr/>
          <p:nvPr/>
        </p:nvSpPr>
        <p:spPr>
          <a:xfrm>
            <a:off x="183285" y="1012974"/>
            <a:ext cx="8801689" cy="718803"/>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(1)</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grpSp>
        <p:nvGrpSpPr>
          <p:cNvPr id="8" name="Gruppo 7"/>
          <p:cNvGrpSpPr/>
          <p:nvPr/>
        </p:nvGrpSpPr>
        <p:grpSpPr>
          <a:xfrm>
            <a:off x="969033" y="2501913"/>
            <a:ext cx="7050098" cy="1461220"/>
            <a:chOff x="1658144" y="1891142"/>
            <a:chExt cx="7372350" cy="1461220"/>
          </a:xfrm>
        </p:grpSpPr>
        <p:pic>
          <p:nvPicPr>
            <p:cNvPr id="9" name="Immagine 8"/>
            <p:cNvPicPr>
              <a:picLocks noChangeAspect="1"/>
            </p:cNvPicPr>
            <p:nvPr/>
          </p:nvPicPr>
          <p:blipFill>
            <a:blip r:embed="rId3"/>
            <a:stretch>
              <a:fillRect/>
            </a:stretch>
          </p:blipFill>
          <p:spPr>
            <a:xfrm>
              <a:off x="1658144" y="2104587"/>
              <a:ext cx="7372350" cy="1247775"/>
            </a:xfrm>
            <a:prstGeom prst="rect">
              <a:avLst/>
            </a:prstGeom>
          </p:spPr>
        </p:pic>
        <p:sp>
          <p:nvSpPr>
            <p:cNvPr id="10" name="Freccia a destra 9"/>
            <p:cNvSpPr/>
            <p:nvPr/>
          </p:nvSpPr>
          <p:spPr>
            <a:xfrm rot="5400000">
              <a:off x="5708071" y="1953488"/>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1" name="Rettangolo 10"/>
          <p:cNvSpPr/>
          <p:nvPr/>
        </p:nvSpPr>
        <p:spPr>
          <a:xfrm>
            <a:off x="30885" y="1850583"/>
            <a:ext cx="8960715" cy="646331"/>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Avviare il software </a:t>
            </a:r>
            <a:r>
              <a:rPr lang="it-IT" sz="1800" dirty="0" err="1">
                <a:solidFill>
                  <a:schemeClr val="accent6">
                    <a:lumMod val="50000"/>
                  </a:schemeClr>
                </a:solidFill>
              </a:rPr>
              <a:t>Infocamere</a:t>
            </a:r>
            <a:r>
              <a:rPr lang="it-IT" sz="1800" dirty="0">
                <a:solidFill>
                  <a:schemeClr val="accent6">
                    <a:lumMod val="50000"/>
                  </a:schemeClr>
                </a:solidFill>
              </a:rPr>
              <a:t> Firma4NG (scaricabile dal portale id.infocamere.it)</a:t>
            </a:r>
          </a:p>
          <a:p>
            <a:pPr marL="285750" indent="-285750" algn="just">
              <a:buFont typeface="Wingdings" panose="05000000000000000000" pitchFamily="2" charset="2"/>
              <a:buChar char="ü"/>
            </a:pPr>
            <a:r>
              <a:rPr lang="it-IT" sz="1800" dirty="0">
                <a:solidFill>
                  <a:schemeClr val="accent6">
                    <a:lumMod val="50000"/>
                  </a:schemeClr>
                </a:solidFill>
              </a:rPr>
              <a:t>Cliccare sul box </a:t>
            </a:r>
            <a:r>
              <a:rPr lang="it-IT" sz="1800" b="1" i="1" dirty="0">
                <a:solidFill>
                  <a:schemeClr val="accent6">
                    <a:lumMod val="50000"/>
                  </a:schemeClr>
                </a:solidFill>
              </a:rPr>
              <a:t>Applicazioni</a:t>
            </a:r>
          </a:p>
        </p:txBody>
      </p:sp>
      <p:grpSp>
        <p:nvGrpSpPr>
          <p:cNvPr id="12" name="Gruppo 11"/>
          <p:cNvGrpSpPr/>
          <p:nvPr/>
        </p:nvGrpSpPr>
        <p:grpSpPr>
          <a:xfrm>
            <a:off x="982888" y="4991564"/>
            <a:ext cx="7050098" cy="1507122"/>
            <a:chOff x="1671999" y="4620499"/>
            <a:chExt cx="7372350" cy="1507122"/>
          </a:xfrm>
        </p:grpSpPr>
        <p:pic>
          <p:nvPicPr>
            <p:cNvPr id="14" name="Immagine 13"/>
            <p:cNvPicPr>
              <a:picLocks noChangeAspect="1"/>
            </p:cNvPicPr>
            <p:nvPr/>
          </p:nvPicPr>
          <p:blipFill>
            <a:blip r:embed="rId4"/>
            <a:stretch>
              <a:fillRect/>
            </a:stretch>
          </p:blipFill>
          <p:spPr>
            <a:xfrm>
              <a:off x="1671999" y="4898896"/>
              <a:ext cx="7372350" cy="1228725"/>
            </a:xfrm>
            <a:prstGeom prst="rect">
              <a:avLst/>
            </a:prstGeom>
          </p:spPr>
        </p:pic>
        <p:sp>
          <p:nvSpPr>
            <p:cNvPr id="15" name="Freccia a destra 14"/>
            <p:cNvSpPr/>
            <p:nvPr/>
          </p:nvSpPr>
          <p:spPr>
            <a:xfrm rot="5400000">
              <a:off x="3034145" y="4682845"/>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6" name="Rettangolo 15"/>
          <p:cNvSpPr/>
          <p:nvPr/>
        </p:nvSpPr>
        <p:spPr>
          <a:xfrm>
            <a:off x="183285" y="4221200"/>
            <a:ext cx="8960715" cy="646331"/>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box </a:t>
            </a:r>
            <a:r>
              <a:rPr lang="it-IT" sz="1800" b="1" i="1" dirty="0">
                <a:solidFill>
                  <a:schemeClr val="accent6">
                    <a:lumMod val="50000"/>
                  </a:schemeClr>
                </a:solidFill>
              </a:rPr>
              <a:t>Cifra</a:t>
            </a:r>
          </a:p>
          <a:p>
            <a:pPr marL="285750" indent="-285750" algn="just">
              <a:buFont typeface="Wingdings" panose="05000000000000000000" pitchFamily="2" charset="2"/>
              <a:buChar char="ü"/>
            </a:pPr>
            <a:endParaRPr lang="it-IT" sz="1800" b="1" i="1" dirty="0">
              <a:latin typeface="+mn-lt"/>
              <a:cs typeface="Titillium WebLight" pitchFamily="2" charset="0"/>
            </a:endParaRPr>
          </a:p>
        </p:txBody>
      </p:sp>
      <p:pic>
        <p:nvPicPr>
          <p:cNvPr id="17" name="Picture 2" descr="logo CCIAAVERO"/>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05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0084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7" name="Rettangolo 16"/>
          <p:cNvSpPr/>
          <p:nvPr/>
        </p:nvSpPr>
        <p:spPr>
          <a:xfrm>
            <a:off x="-75260" y="1726392"/>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Selezionare il file da cifrare che è già stato firmato digitalmente (formato .p7m CADES)</a:t>
            </a:r>
          </a:p>
        </p:txBody>
      </p:sp>
      <p:grpSp>
        <p:nvGrpSpPr>
          <p:cNvPr id="18" name="Gruppo 17"/>
          <p:cNvGrpSpPr/>
          <p:nvPr/>
        </p:nvGrpSpPr>
        <p:grpSpPr>
          <a:xfrm>
            <a:off x="1579934" y="2234528"/>
            <a:ext cx="6372225" cy="4505325"/>
            <a:chOff x="2158206" y="2152221"/>
            <a:chExt cx="6372225" cy="4505325"/>
          </a:xfrm>
        </p:grpSpPr>
        <p:pic>
          <p:nvPicPr>
            <p:cNvPr id="19" name="Immagine 18"/>
            <p:cNvPicPr>
              <a:picLocks noChangeAspect="1"/>
            </p:cNvPicPr>
            <p:nvPr/>
          </p:nvPicPr>
          <p:blipFill>
            <a:blip r:embed="rId3"/>
            <a:stretch>
              <a:fillRect/>
            </a:stretch>
          </p:blipFill>
          <p:spPr>
            <a:xfrm>
              <a:off x="2158206" y="2152221"/>
              <a:ext cx="6372225" cy="4505325"/>
            </a:xfrm>
            <a:prstGeom prst="rect">
              <a:avLst/>
            </a:prstGeom>
          </p:spPr>
        </p:pic>
        <p:sp>
          <p:nvSpPr>
            <p:cNvPr id="20" name="Freccia a destra 19"/>
            <p:cNvSpPr/>
            <p:nvPr/>
          </p:nvSpPr>
          <p:spPr>
            <a:xfrm rot="16200000">
              <a:off x="4184801" y="3982521"/>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6" name="Google Shape;271;p13"/>
          <p:cNvSpPr/>
          <p:nvPr/>
        </p:nvSpPr>
        <p:spPr>
          <a:xfrm>
            <a:off x="237250" y="956708"/>
            <a:ext cx="8745277"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(2)</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54014"/>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28856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1" name="Rettangolo 10"/>
          <p:cNvSpPr/>
          <p:nvPr/>
        </p:nvSpPr>
        <p:spPr>
          <a:xfrm>
            <a:off x="644706" y="2117508"/>
            <a:ext cx="8079445"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pulsante </a:t>
            </a:r>
            <a:r>
              <a:rPr lang="it-IT" sz="1800" b="1" i="1" dirty="0">
                <a:solidFill>
                  <a:schemeClr val="accent6">
                    <a:lumMod val="50000"/>
                  </a:schemeClr>
                </a:solidFill>
              </a:rPr>
              <a:t>Importa da File</a:t>
            </a:r>
          </a:p>
        </p:txBody>
      </p:sp>
      <p:grpSp>
        <p:nvGrpSpPr>
          <p:cNvPr id="12" name="Gruppo 11"/>
          <p:cNvGrpSpPr/>
          <p:nvPr/>
        </p:nvGrpSpPr>
        <p:grpSpPr>
          <a:xfrm>
            <a:off x="1154966" y="2579332"/>
            <a:ext cx="7292850" cy="4190028"/>
            <a:chOff x="1591469" y="1523571"/>
            <a:chExt cx="7505700" cy="5153025"/>
          </a:xfrm>
        </p:grpSpPr>
        <p:pic>
          <p:nvPicPr>
            <p:cNvPr id="14" name="Immagine 13"/>
            <p:cNvPicPr>
              <a:picLocks noChangeAspect="1"/>
            </p:cNvPicPr>
            <p:nvPr/>
          </p:nvPicPr>
          <p:blipFill>
            <a:blip r:embed="rId3"/>
            <a:stretch>
              <a:fillRect/>
            </a:stretch>
          </p:blipFill>
          <p:spPr>
            <a:xfrm>
              <a:off x="1591469" y="1523571"/>
              <a:ext cx="7505700" cy="5153025"/>
            </a:xfrm>
            <a:prstGeom prst="rect">
              <a:avLst/>
            </a:prstGeom>
          </p:spPr>
        </p:pic>
        <p:sp>
          <p:nvSpPr>
            <p:cNvPr id="15" name="Freccia a destra 14"/>
            <p:cNvSpPr/>
            <p:nvPr/>
          </p:nvSpPr>
          <p:spPr>
            <a:xfrm rot="10800000">
              <a:off x="6082141" y="6026726"/>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444752" y="1021850"/>
            <a:ext cx="7830008"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(3)</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030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0" y="1733637"/>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Selezionare il certificato di cifratura .</a:t>
            </a:r>
            <a:r>
              <a:rPr lang="it-IT" sz="1800" dirty="0" err="1">
                <a:solidFill>
                  <a:schemeClr val="accent6">
                    <a:lumMod val="50000"/>
                  </a:schemeClr>
                </a:solidFill>
              </a:rPr>
              <a:t>cer</a:t>
            </a:r>
            <a:endParaRPr lang="it-IT" sz="1800" dirty="0">
              <a:solidFill>
                <a:schemeClr val="accent6">
                  <a:lumMod val="50000"/>
                </a:schemeClr>
              </a:solidFill>
            </a:endParaRPr>
          </a:p>
        </p:txBody>
      </p:sp>
      <p:grpSp>
        <p:nvGrpSpPr>
          <p:cNvPr id="17" name="Gruppo 16"/>
          <p:cNvGrpSpPr/>
          <p:nvPr/>
        </p:nvGrpSpPr>
        <p:grpSpPr>
          <a:xfrm>
            <a:off x="1578223" y="2209961"/>
            <a:ext cx="6372225" cy="4505325"/>
            <a:chOff x="2303886" y="1778213"/>
            <a:chExt cx="6372225" cy="4505325"/>
          </a:xfrm>
        </p:grpSpPr>
        <p:pic>
          <p:nvPicPr>
            <p:cNvPr id="18" name="Immagine 17"/>
            <p:cNvPicPr>
              <a:picLocks noChangeAspect="1"/>
            </p:cNvPicPr>
            <p:nvPr/>
          </p:nvPicPr>
          <p:blipFill>
            <a:blip r:embed="rId3"/>
            <a:stretch>
              <a:fillRect/>
            </a:stretch>
          </p:blipFill>
          <p:spPr>
            <a:xfrm>
              <a:off x="2303886" y="1778213"/>
              <a:ext cx="6372225" cy="4505325"/>
            </a:xfrm>
            <a:prstGeom prst="rect">
              <a:avLst/>
            </a:prstGeom>
          </p:spPr>
        </p:pic>
        <p:sp>
          <p:nvSpPr>
            <p:cNvPr id="19" name="Freccia a destra 18"/>
            <p:cNvSpPr/>
            <p:nvPr/>
          </p:nvSpPr>
          <p:spPr>
            <a:xfrm rot="16200000">
              <a:off x="4544286" y="3435926"/>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204185" y="964682"/>
            <a:ext cx="8692011" cy="661964"/>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(4)</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943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1" name="Rettangolo 10"/>
          <p:cNvSpPr/>
          <p:nvPr/>
        </p:nvSpPr>
        <p:spPr>
          <a:xfrm>
            <a:off x="163535" y="1916939"/>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pulsante </a:t>
            </a:r>
            <a:r>
              <a:rPr lang="it-IT" sz="1800" b="1" i="1" dirty="0">
                <a:solidFill>
                  <a:schemeClr val="accent6">
                    <a:lumMod val="50000"/>
                  </a:schemeClr>
                </a:solidFill>
              </a:rPr>
              <a:t>Aggiungi</a:t>
            </a:r>
            <a:r>
              <a:rPr lang="it-IT" sz="1800" dirty="0">
                <a:solidFill>
                  <a:schemeClr val="accent6">
                    <a:lumMod val="50000"/>
                  </a:schemeClr>
                </a:solidFill>
              </a:rPr>
              <a:t> e spostare il certificato nel box </a:t>
            </a:r>
            <a:r>
              <a:rPr lang="it-IT" sz="1800" b="1" i="1" dirty="0">
                <a:solidFill>
                  <a:schemeClr val="accent6">
                    <a:lumMod val="50000"/>
                  </a:schemeClr>
                </a:solidFill>
              </a:rPr>
              <a:t>«Cifra per….»</a:t>
            </a:r>
          </a:p>
        </p:txBody>
      </p:sp>
      <p:grpSp>
        <p:nvGrpSpPr>
          <p:cNvPr id="12" name="Gruppo 11"/>
          <p:cNvGrpSpPr/>
          <p:nvPr/>
        </p:nvGrpSpPr>
        <p:grpSpPr>
          <a:xfrm>
            <a:off x="1333743" y="2556769"/>
            <a:ext cx="7227956" cy="4209465"/>
            <a:chOff x="1543844" y="1527899"/>
            <a:chExt cx="7600950" cy="5172075"/>
          </a:xfrm>
        </p:grpSpPr>
        <p:pic>
          <p:nvPicPr>
            <p:cNvPr id="14" name="Immagine 13"/>
            <p:cNvPicPr>
              <a:picLocks noChangeAspect="1"/>
            </p:cNvPicPr>
            <p:nvPr/>
          </p:nvPicPr>
          <p:blipFill>
            <a:blip r:embed="rId3"/>
            <a:stretch>
              <a:fillRect/>
            </a:stretch>
          </p:blipFill>
          <p:spPr>
            <a:xfrm>
              <a:off x="1543844" y="1527899"/>
              <a:ext cx="7600950" cy="5172075"/>
            </a:xfrm>
            <a:prstGeom prst="rect">
              <a:avLst/>
            </a:prstGeom>
          </p:spPr>
        </p:pic>
        <p:sp>
          <p:nvSpPr>
            <p:cNvPr id="15" name="Freccia a destra 14"/>
            <p:cNvSpPr/>
            <p:nvPr/>
          </p:nvSpPr>
          <p:spPr>
            <a:xfrm rot="10800000">
              <a:off x="6470059" y="3685311"/>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a:off x="6026727" y="3754586"/>
              <a:ext cx="443331" cy="44334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5" name="Google Shape;271;p13"/>
          <p:cNvSpPr/>
          <p:nvPr/>
        </p:nvSpPr>
        <p:spPr>
          <a:xfrm>
            <a:off x="471384" y="1020932"/>
            <a:ext cx="8193221"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(5)</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3676261" y="2836506"/>
            <a:ext cx="51318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1358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63488" y="1864153"/>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pulsante </a:t>
            </a:r>
            <a:r>
              <a:rPr lang="it-IT" sz="1800" b="1" i="1" dirty="0">
                <a:solidFill>
                  <a:schemeClr val="accent6">
                    <a:lumMod val="50000"/>
                  </a:schemeClr>
                </a:solidFill>
              </a:rPr>
              <a:t>Avanti</a:t>
            </a:r>
          </a:p>
        </p:txBody>
      </p:sp>
      <p:grpSp>
        <p:nvGrpSpPr>
          <p:cNvPr id="17" name="Gruppo 16"/>
          <p:cNvGrpSpPr/>
          <p:nvPr/>
        </p:nvGrpSpPr>
        <p:grpSpPr>
          <a:xfrm>
            <a:off x="1798491" y="2375276"/>
            <a:ext cx="6403050" cy="4482724"/>
            <a:chOff x="2410867" y="1505133"/>
            <a:chExt cx="6604468" cy="5271125"/>
          </a:xfrm>
        </p:grpSpPr>
        <p:pic>
          <p:nvPicPr>
            <p:cNvPr id="18" name="Immagine 17"/>
            <p:cNvPicPr>
              <a:picLocks noChangeAspect="1"/>
            </p:cNvPicPr>
            <p:nvPr/>
          </p:nvPicPr>
          <p:blipFill>
            <a:blip r:embed="rId3"/>
            <a:stretch>
              <a:fillRect/>
            </a:stretch>
          </p:blipFill>
          <p:spPr>
            <a:xfrm>
              <a:off x="2410867" y="1505133"/>
              <a:ext cx="6604468" cy="5245456"/>
            </a:xfrm>
            <a:prstGeom prst="rect">
              <a:avLst/>
            </a:prstGeom>
          </p:spPr>
        </p:pic>
        <p:sp>
          <p:nvSpPr>
            <p:cNvPr id="19" name="Freccia a destra 18"/>
            <p:cNvSpPr/>
            <p:nvPr/>
          </p:nvSpPr>
          <p:spPr>
            <a:xfrm>
              <a:off x="6803735" y="6208222"/>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168675" y="934675"/>
            <a:ext cx="8754155"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(6)</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3853245" y="2836506"/>
            <a:ext cx="485192" cy="55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6393190" y="2789853"/>
            <a:ext cx="503853" cy="74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2273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1" name="Rettangolo 10"/>
          <p:cNvSpPr/>
          <p:nvPr/>
        </p:nvSpPr>
        <p:spPr>
          <a:xfrm>
            <a:off x="0" y="1957707"/>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nuovamente sul pulsante </a:t>
            </a:r>
            <a:r>
              <a:rPr lang="it-IT" sz="1800" b="1" i="1" dirty="0">
                <a:solidFill>
                  <a:schemeClr val="accent6">
                    <a:lumMod val="50000"/>
                  </a:schemeClr>
                </a:solidFill>
              </a:rPr>
              <a:t>Avanti</a:t>
            </a:r>
          </a:p>
        </p:txBody>
      </p:sp>
      <p:grpSp>
        <p:nvGrpSpPr>
          <p:cNvPr id="12" name="Gruppo 11"/>
          <p:cNvGrpSpPr/>
          <p:nvPr/>
        </p:nvGrpSpPr>
        <p:grpSpPr>
          <a:xfrm>
            <a:off x="1910338" y="2410404"/>
            <a:ext cx="6272827" cy="4390032"/>
            <a:chOff x="2333553" y="1453811"/>
            <a:chExt cx="6631492" cy="5306870"/>
          </a:xfrm>
        </p:grpSpPr>
        <p:pic>
          <p:nvPicPr>
            <p:cNvPr id="14" name="Immagine 13"/>
            <p:cNvPicPr>
              <a:picLocks noChangeAspect="1"/>
            </p:cNvPicPr>
            <p:nvPr/>
          </p:nvPicPr>
          <p:blipFill>
            <a:blip r:embed="rId3"/>
            <a:stretch>
              <a:fillRect/>
            </a:stretch>
          </p:blipFill>
          <p:spPr>
            <a:xfrm>
              <a:off x="2333553" y="1453811"/>
              <a:ext cx="6631492" cy="5306870"/>
            </a:xfrm>
            <a:prstGeom prst="rect">
              <a:avLst/>
            </a:prstGeom>
          </p:spPr>
        </p:pic>
        <p:sp>
          <p:nvSpPr>
            <p:cNvPr id="15" name="Freccia a destra 14"/>
            <p:cNvSpPr/>
            <p:nvPr/>
          </p:nvSpPr>
          <p:spPr>
            <a:xfrm rot="5400000">
              <a:off x="7496471" y="5723319"/>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353156" y="1104297"/>
            <a:ext cx="8462369"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(7)</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6400800" y="2780522"/>
            <a:ext cx="28924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4543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28146" y="1954205"/>
            <a:ext cx="9172146" cy="1200329"/>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L’operazione di cifratura si è conclusa positivamente, cliccare sul pulsante </a:t>
            </a:r>
            <a:r>
              <a:rPr lang="it-IT" sz="1800" b="1" i="1" dirty="0">
                <a:solidFill>
                  <a:schemeClr val="accent6">
                    <a:lumMod val="50000"/>
                  </a:schemeClr>
                </a:solidFill>
              </a:rPr>
              <a:t>Termina</a:t>
            </a:r>
            <a:r>
              <a:rPr lang="it-IT" sz="1800" dirty="0">
                <a:solidFill>
                  <a:schemeClr val="accent6">
                    <a:lumMod val="50000"/>
                  </a:schemeClr>
                </a:solidFill>
              </a:rPr>
              <a:t>. Il software indica il percorso in cui è stato salvato il file cifrato: </a:t>
            </a:r>
            <a:r>
              <a:rPr lang="it-IT" sz="1800" b="1" i="1" dirty="0">
                <a:solidFill>
                  <a:schemeClr val="accent6">
                    <a:lumMod val="50000"/>
                  </a:schemeClr>
                </a:solidFill>
              </a:rPr>
              <a:t>AllegatoB.csv.p7m.p7e</a:t>
            </a:r>
          </a:p>
          <a:p>
            <a:pPr marL="285750" indent="-285750" algn="just">
              <a:buFont typeface="Wingdings" panose="05000000000000000000" pitchFamily="2" charset="2"/>
              <a:buChar char="ü"/>
            </a:pPr>
            <a:r>
              <a:rPr lang="it-IT" sz="1800" dirty="0">
                <a:solidFill>
                  <a:schemeClr val="accent6">
                    <a:lumMod val="50000"/>
                  </a:schemeClr>
                </a:solidFill>
              </a:rPr>
              <a:t>Identica procedura si applica al file AllegatoB.pdf ottenendo al termine della procedura di firma e cifratura il file </a:t>
            </a:r>
            <a:r>
              <a:rPr lang="it-IT" sz="1800" b="1" i="1" dirty="0">
                <a:solidFill>
                  <a:schemeClr val="accent6">
                    <a:lumMod val="50000"/>
                  </a:schemeClr>
                </a:solidFill>
              </a:rPr>
              <a:t>AllegatoB.pdf.p7m.p7e</a:t>
            </a:r>
          </a:p>
        </p:txBody>
      </p:sp>
      <p:grpSp>
        <p:nvGrpSpPr>
          <p:cNvPr id="17" name="Gruppo 16"/>
          <p:cNvGrpSpPr/>
          <p:nvPr/>
        </p:nvGrpSpPr>
        <p:grpSpPr>
          <a:xfrm>
            <a:off x="1945284" y="3258105"/>
            <a:ext cx="5389498" cy="3487617"/>
            <a:chOff x="2556619" y="1728947"/>
            <a:chExt cx="6163444" cy="4821217"/>
          </a:xfrm>
        </p:grpSpPr>
        <p:pic>
          <p:nvPicPr>
            <p:cNvPr id="18" name="Immagine 17"/>
            <p:cNvPicPr>
              <a:picLocks noChangeAspect="1"/>
            </p:cNvPicPr>
            <p:nvPr/>
          </p:nvPicPr>
          <p:blipFill>
            <a:blip r:embed="rId3"/>
            <a:stretch>
              <a:fillRect/>
            </a:stretch>
          </p:blipFill>
          <p:spPr>
            <a:xfrm>
              <a:off x="2556619" y="1728947"/>
              <a:ext cx="6163444" cy="4821217"/>
            </a:xfrm>
            <a:prstGeom prst="rect">
              <a:avLst/>
            </a:prstGeom>
          </p:spPr>
        </p:pic>
        <p:sp>
          <p:nvSpPr>
            <p:cNvPr id="19" name="Freccia a destra 18"/>
            <p:cNvSpPr/>
            <p:nvPr/>
          </p:nvSpPr>
          <p:spPr>
            <a:xfrm rot="5400000">
              <a:off x="7891318" y="5520240"/>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a destra 19"/>
            <p:cNvSpPr/>
            <p:nvPr/>
          </p:nvSpPr>
          <p:spPr>
            <a:xfrm rot="16200000">
              <a:off x="5291977" y="3552894"/>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6" name="Google Shape;271;p13"/>
          <p:cNvSpPr/>
          <p:nvPr/>
        </p:nvSpPr>
        <p:spPr>
          <a:xfrm>
            <a:off x="476675" y="1037523"/>
            <a:ext cx="8312218"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(8)</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5766318" y="3872204"/>
            <a:ext cx="22393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5990253" y="4021494"/>
            <a:ext cx="233265" cy="46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799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28146" y="2090563"/>
            <a:ext cx="9172146" cy="923330"/>
          </a:xfrm>
          <a:prstGeom prst="rect">
            <a:avLst/>
          </a:prstGeom>
        </p:spPr>
        <p:txBody>
          <a:bodyPr wrap="square">
            <a:spAutoFit/>
          </a:bodyPr>
          <a:lstStyle/>
          <a:p>
            <a:pPr marL="355600" indent="-342900">
              <a:buFont typeface="+mj-lt"/>
              <a:buAutoNum type="arabicPeriod"/>
            </a:pPr>
            <a:r>
              <a:rPr lang="it-IT" sz="1800" dirty="0"/>
              <a:t>Copia dei </a:t>
            </a:r>
            <a:r>
              <a:rPr lang="it-IT" sz="1800" dirty="0" err="1"/>
              <a:t>files</a:t>
            </a:r>
            <a:r>
              <a:rPr lang="it-IT" sz="1800" dirty="0"/>
              <a:t> con estensione .p7e su dispositivo non riscrivibile</a:t>
            </a:r>
          </a:p>
          <a:p>
            <a:pPr marL="355600" indent="-342900">
              <a:buFont typeface="+mj-lt"/>
              <a:buAutoNum type="arabicPeriod"/>
            </a:pPr>
            <a:r>
              <a:rPr lang="it-IT" sz="1800" dirty="0"/>
              <a:t>Invio/consegna del dispositivo non riscrivibile alla Camera di Commercio secondo le indicazioni della Camera</a:t>
            </a:r>
          </a:p>
        </p:txBody>
      </p:sp>
      <p:grpSp>
        <p:nvGrpSpPr>
          <p:cNvPr id="2" name="Gruppo 1"/>
          <p:cNvGrpSpPr/>
          <p:nvPr/>
        </p:nvGrpSpPr>
        <p:grpSpPr>
          <a:xfrm>
            <a:off x="927845" y="3304430"/>
            <a:ext cx="7260164" cy="2751739"/>
            <a:chOff x="4129800" y="4914850"/>
            <a:chExt cx="4638624" cy="1926975"/>
          </a:xfrm>
        </p:grpSpPr>
        <p:pic>
          <p:nvPicPr>
            <p:cNvPr id="12" name="Google Shape;376;g28bde5ab77d_1_55"/>
            <p:cNvPicPr preferRelativeResize="0"/>
            <p:nvPr/>
          </p:nvPicPr>
          <p:blipFill>
            <a:blip r:embed="rId3">
              <a:alphaModFix/>
            </a:blip>
            <a:stretch>
              <a:fillRect/>
            </a:stretch>
          </p:blipFill>
          <p:spPr>
            <a:xfrm>
              <a:off x="4129800" y="4914850"/>
              <a:ext cx="4638624" cy="866775"/>
            </a:xfrm>
            <a:prstGeom prst="rect">
              <a:avLst/>
            </a:prstGeom>
            <a:noFill/>
            <a:ln>
              <a:noFill/>
            </a:ln>
          </p:spPr>
        </p:pic>
        <p:pic>
          <p:nvPicPr>
            <p:cNvPr id="14" name="Google Shape;377;g28bde5ab77d_1_55"/>
            <p:cNvPicPr preferRelativeResize="0"/>
            <p:nvPr/>
          </p:nvPicPr>
          <p:blipFill>
            <a:blip r:embed="rId4">
              <a:alphaModFix/>
            </a:blip>
            <a:stretch>
              <a:fillRect/>
            </a:stretch>
          </p:blipFill>
          <p:spPr>
            <a:xfrm>
              <a:off x="6118050" y="5781625"/>
              <a:ext cx="1050010" cy="1060200"/>
            </a:xfrm>
            <a:prstGeom prst="rect">
              <a:avLst/>
            </a:prstGeom>
            <a:noFill/>
            <a:ln>
              <a:noFill/>
            </a:ln>
          </p:spPr>
        </p:pic>
      </p:grpSp>
      <p:sp>
        <p:nvSpPr>
          <p:cNvPr id="19" name="Google Shape;271;p13"/>
          <p:cNvSpPr/>
          <p:nvPr/>
        </p:nvSpPr>
        <p:spPr>
          <a:xfrm>
            <a:off x="642923" y="1106497"/>
            <a:ext cx="7830008"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(9)</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54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4071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71" name="Google Shape;271;p13"/>
          <p:cNvSpPr/>
          <p:nvPr/>
        </p:nvSpPr>
        <p:spPr>
          <a:xfrm>
            <a:off x="400364" y="1020932"/>
            <a:ext cx="7816756" cy="837370"/>
          </a:xfrm>
          <a:prstGeom prst="rect">
            <a:avLst/>
          </a:prstGeom>
          <a:noFill/>
          <a:ln>
            <a:noFill/>
          </a:ln>
        </p:spPr>
        <p:txBody>
          <a:bodyPr spcFirstLastPara="1" wrap="square" lIns="0" tIns="0" rIns="0" bIns="0" anchor="t" anchorCtr="0">
            <a:noAutofit/>
          </a:bodyPr>
          <a:lstStyle/>
          <a:p>
            <a:r>
              <a:rPr lang="it-IT" sz="2200" b="1" dirty="0">
                <a:solidFill>
                  <a:srgbClr val="FF0000"/>
                </a:solidFill>
              </a:rPr>
              <a:t>Allegato B Schema sintetico della procedura di creazione dell’elenco degli iscritti alle Associazioni di Categoria</a:t>
            </a:r>
            <a:endParaRPr sz="2200" b="1" dirty="0">
              <a:solidFill>
                <a:srgbClr val="FF0000"/>
              </a:solidFill>
            </a:endParaRPr>
          </a:p>
          <a:p>
            <a:endParaRPr sz="2200" b="1" dirty="0">
              <a:solidFill>
                <a:srgbClr val="FF0000"/>
              </a:solidFill>
            </a:endParaRPr>
          </a:p>
        </p:txBody>
      </p:sp>
      <p:sp>
        <p:nvSpPr>
          <p:cNvPr id="273" name="Google Shape;273;p13"/>
          <p:cNvSpPr txBox="1"/>
          <p:nvPr/>
        </p:nvSpPr>
        <p:spPr>
          <a:xfrm>
            <a:off x="596711" y="2137814"/>
            <a:ext cx="8360841" cy="3062347"/>
          </a:xfrm>
          <a:prstGeom prst="rect">
            <a:avLst/>
          </a:prstGeom>
          <a:noFill/>
          <a:ln>
            <a:noFill/>
          </a:ln>
        </p:spPr>
        <p:txBody>
          <a:bodyPr spcFirstLastPara="1" wrap="square" lIns="91425" tIns="91425" rIns="91425" bIns="91425" anchor="t" anchorCtr="0">
            <a:spAutoFit/>
          </a:bodyPr>
          <a:lstStyle/>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Creazione</a:t>
            </a:r>
            <a:r>
              <a:rPr lang="it-IT" sz="1800" dirty="0">
                <a:solidFill>
                  <a:schemeClr val="accent6">
                    <a:lumMod val="50000"/>
                  </a:schemeClr>
                </a:solidFill>
              </a:rPr>
              <a:t> Foglio elettronico contenente gli iscritti all’Associazione</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Conversione</a:t>
            </a:r>
            <a:r>
              <a:rPr lang="it-IT" sz="1800" dirty="0">
                <a:solidFill>
                  <a:schemeClr val="accent6">
                    <a:lumMod val="50000"/>
                  </a:schemeClr>
                </a:solidFill>
              </a:rPr>
              <a:t> del foglio elettronico in formato PDF/A</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Salvataggio</a:t>
            </a:r>
            <a:r>
              <a:rPr lang="it-IT" sz="1800" dirty="0">
                <a:solidFill>
                  <a:schemeClr val="accent6">
                    <a:lumMod val="50000"/>
                  </a:schemeClr>
                </a:solidFill>
              </a:rPr>
              <a:t> del foglio elettronico in formato .</a:t>
            </a:r>
            <a:r>
              <a:rPr lang="it-IT" sz="1800" dirty="0" err="1">
                <a:solidFill>
                  <a:schemeClr val="accent6">
                    <a:lumMod val="50000"/>
                  </a:schemeClr>
                </a:solidFill>
              </a:rPr>
              <a:t>csv</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Apposizione della firma digitale </a:t>
            </a:r>
            <a:r>
              <a:rPr lang="it-IT" sz="1800" dirty="0">
                <a:solidFill>
                  <a:schemeClr val="accent6">
                    <a:lumMod val="50000"/>
                  </a:schemeClr>
                </a:solidFill>
              </a:rPr>
              <a:t>ai </a:t>
            </a:r>
            <a:r>
              <a:rPr lang="it-IT" sz="1800" dirty="0" err="1">
                <a:solidFill>
                  <a:schemeClr val="accent6">
                    <a:lumMod val="50000"/>
                  </a:schemeClr>
                </a:solidFill>
              </a:rPr>
              <a:t>files</a:t>
            </a:r>
            <a:r>
              <a:rPr lang="it-IT" sz="1800" dirty="0">
                <a:solidFill>
                  <a:schemeClr val="accent6">
                    <a:lumMod val="50000"/>
                  </a:schemeClr>
                </a:solidFill>
              </a:rPr>
              <a:t> con formato PDF/A e </a:t>
            </a:r>
            <a:r>
              <a:rPr lang="it-IT" sz="1800" dirty="0" err="1">
                <a:solidFill>
                  <a:schemeClr val="accent6">
                    <a:lumMod val="50000"/>
                  </a:schemeClr>
                </a:solidFill>
              </a:rPr>
              <a:t>csv</a:t>
            </a:r>
            <a:r>
              <a:rPr lang="it-IT" sz="1800" dirty="0">
                <a:solidFill>
                  <a:schemeClr val="accent6">
                    <a:lumMod val="50000"/>
                  </a:schemeClr>
                </a:solidFill>
              </a:rPr>
              <a:t> con creazione di 2 </a:t>
            </a:r>
            <a:r>
              <a:rPr lang="it-IT" sz="1800" dirty="0" err="1">
                <a:solidFill>
                  <a:schemeClr val="accent6">
                    <a:lumMod val="50000"/>
                  </a:schemeClr>
                </a:solidFill>
              </a:rPr>
              <a:t>files</a:t>
            </a:r>
            <a:r>
              <a:rPr lang="it-IT" sz="1800" dirty="0">
                <a:solidFill>
                  <a:schemeClr val="accent6">
                    <a:lumMod val="50000"/>
                  </a:schemeClr>
                </a:solidFill>
              </a:rPr>
              <a:t> con estensione .p7m</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Crittografia</a:t>
            </a:r>
            <a:r>
              <a:rPr lang="it-IT" sz="1800" dirty="0">
                <a:solidFill>
                  <a:schemeClr val="accent6">
                    <a:lumMod val="50000"/>
                  </a:schemeClr>
                </a:solidFill>
              </a:rPr>
              <a:t> dei due file firmati</a:t>
            </a:r>
            <a:endParaRPr sz="1800" dirty="0">
              <a:solidFill>
                <a:schemeClr val="accent6">
                  <a:lumMod val="50000"/>
                </a:schemeClr>
              </a:solidFill>
            </a:endParaRPr>
          </a:p>
        </p:txBody>
      </p:sp>
      <p:pic>
        <p:nvPicPr>
          <p:cNvPr id="5" name="Picture 2" descr="logo CCIAAVER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17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58" name="Gruppo 257"/>
          <p:cNvGrpSpPr/>
          <p:nvPr/>
        </p:nvGrpSpPr>
        <p:grpSpPr>
          <a:xfrm>
            <a:off x="50633" y="1167419"/>
            <a:ext cx="9103813" cy="5623572"/>
            <a:chOff x="77137" y="1070050"/>
            <a:chExt cx="9103813" cy="5623572"/>
          </a:xfrm>
        </p:grpSpPr>
        <p:pic>
          <p:nvPicPr>
            <p:cNvPr id="294" name="Google Shape;294;p14"/>
            <p:cNvPicPr preferRelativeResize="0"/>
            <p:nvPr/>
          </p:nvPicPr>
          <p:blipFill rotWithShape="1">
            <a:blip r:embed="rId3">
              <a:alphaModFix/>
            </a:blip>
            <a:srcRect l="-1191170" t="43700" r="1191170" b="-43700"/>
            <a:stretch/>
          </p:blipFill>
          <p:spPr>
            <a:xfrm>
              <a:off x="3623175" y="2131549"/>
              <a:ext cx="332750" cy="337504"/>
            </a:xfrm>
            <a:prstGeom prst="rect">
              <a:avLst/>
            </a:prstGeom>
            <a:noFill/>
            <a:ln>
              <a:noFill/>
            </a:ln>
          </p:spPr>
        </p:pic>
        <p:sp>
          <p:nvSpPr>
            <p:cNvPr id="295" name="Google Shape;295;p14"/>
            <p:cNvSpPr txBox="1"/>
            <p:nvPr/>
          </p:nvSpPr>
          <p:spPr>
            <a:xfrm>
              <a:off x="7927250" y="2118372"/>
              <a:ext cx="125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3" name="Google Shape;303;p14"/>
            <p:cNvSpPr txBox="1"/>
            <p:nvPr/>
          </p:nvSpPr>
          <p:spPr>
            <a:xfrm>
              <a:off x="3429000" y="4866386"/>
              <a:ext cx="575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4" name="Gruppo 3"/>
            <p:cNvGrpSpPr/>
            <p:nvPr/>
          </p:nvGrpSpPr>
          <p:grpSpPr>
            <a:xfrm>
              <a:off x="346269" y="1070050"/>
              <a:ext cx="3677629" cy="857461"/>
              <a:chOff x="-2264413" y="-1129541"/>
              <a:chExt cx="3677629" cy="943875"/>
            </a:xfrm>
          </p:grpSpPr>
          <p:pic>
            <p:nvPicPr>
              <p:cNvPr id="1026"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34733" y="-1129541"/>
                <a:ext cx="3647949" cy="9438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tangolo 2"/>
              <p:cNvSpPr/>
              <p:nvPr/>
            </p:nvSpPr>
            <p:spPr>
              <a:xfrm>
                <a:off x="-2264413" y="-999242"/>
                <a:ext cx="3677629" cy="523220"/>
              </a:xfrm>
              <a:prstGeom prst="rect">
                <a:avLst/>
              </a:prstGeom>
            </p:spPr>
            <p:txBody>
              <a:bodyPr wrap="square">
                <a:spAutoFit/>
              </a:bodyPr>
              <a:lstStyle/>
              <a:p>
                <a:pPr algn="ctr"/>
                <a:r>
                  <a:rPr lang="it-IT" b="1" dirty="0">
                    <a:solidFill>
                      <a:srgbClr val="FFFFFF"/>
                    </a:solidFill>
                    <a:latin typeface="Arial" panose="020B0604020202020204" pitchFamily="34" charset="0"/>
                  </a:rPr>
                  <a:t>Creazione foglio elettronico contenente gli iscritti all’Associazione </a:t>
                </a:r>
                <a:endParaRPr lang="it-IT" dirty="0"/>
              </a:p>
            </p:txBody>
          </p:sp>
        </p:grpSp>
        <p:grpSp>
          <p:nvGrpSpPr>
            <p:cNvPr id="28" name="Gruppo 27"/>
            <p:cNvGrpSpPr/>
            <p:nvPr/>
          </p:nvGrpSpPr>
          <p:grpSpPr>
            <a:xfrm>
              <a:off x="77137" y="2785592"/>
              <a:ext cx="3439730" cy="740898"/>
              <a:chOff x="200178" y="-351626"/>
              <a:chExt cx="3695781" cy="943875"/>
            </a:xfrm>
          </p:grpSpPr>
          <p:pic>
            <p:nvPicPr>
              <p:cNvPr id="29"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8010" y="-351626"/>
                <a:ext cx="3647949" cy="943875"/>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ttangolo 29"/>
              <p:cNvSpPr/>
              <p:nvPr/>
            </p:nvSpPr>
            <p:spPr>
              <a:xfrm>
                <a:off x="200178" y="-224891"/>
                <a:ext cx="3677629" cy="666562"/>
              </a:xfrm>
              <a:prstGeom prst="rect">
                <a:avLst/>
              </a:prstGeom>
            </p:spPr>
            <p:txBody>
              <a:bodyPr wrap="square">
                <a:spAutoFit/>
              </a:bodyPr>
              <a:lstStyle/>
              <a:p>
                <a:pPr algn="ctr"/>
                <a:r>
                  <a:rPr lang="it-IT" b="1" dirty="0">
                    <a:solidFill>
                      <a:srgbClr val="FFFFFF"/>
                    </a:solidFill>
                    <a:latin typeface="Arial" panose="020B0604020202020204" pitchFamily="34" charset="0"/>
                  </a:rPr>
                  <a:t>Conversione </a:t>
                </a:r>
                <a:r>
                  <a:rPr lang="it-IT" b="1" dirty="0" smtClean="0">
                    <a:solidFill>
                      <a:srgbClr val="FFFFFF"/>
                    </a:solidFill>
                    <a:latin typeface="Arial" panose="020B0604020202020204" pitchFamily="34" charset="0"/>
                  </a:rPr>
                  <a:t>del </a:t>
                </a:r>
                <a:r>
                  <a:rPr lang="it-IT" b="1" dirty="0">
                    <a:solidFill>
                      <a:srgbClr val="FFFFFF"/>
                    </a:solidFill>
                    <a:latin typeface="Arial" panose="020B0604020202020204" pitchFamily="34" charset="0"/>
                  </a:rPr>
                  <a:t>foglio elettronico in formato PDF/A </a:t>
                </a:r>
                <a:endParaRPr lang="it-IT" dirty="0"/>
              </a:p>
            </p:txBody>
          </p:sp>
        </p:grpSp>
        <p:grpSp>
          <p:nvGrpSpPr>
            <p:cNvPr id="31" name="Gruppo 30"/>
            <p:cNvGrpSpPr/>
            <p:nvPr/>
          </p:nvGrpSpPr>
          <p:grpSpPr>
            <a:xfrm>
              <a:off x="5652062" y="2179319"/>
              <a:ext cx="3429000" cy="740898"/>
              <a:chOff x="145776" y="-1132440"/>
              <a:chExt cx="3684252" cy="943875"/>
            </a:xfrm>
          </p:grpSpPr>
          <p:pic>
            <p:nvPicPr>
              <p:cNvPr id="32"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2079" y="-1132440"/>
                <a:ext cx="3647949" cy="943875"/>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Rettangolo 32"/>
              <p:cNvSpPr/>
              <p:nvPr/>
            </p:nvSpPr>
            <p:spPr>
              <a:xfrm>
                <a:off x="145776" y="-970084"/>
                <a:ext cx="3677629" cy="666562"/>
              </a:xfrm>
              <a:prstGeom prst="rect">
                <a:avLst/>
              </a:prstGeom>
            </p:spPr>
            <p:txBody>
              <a:bodyPr wrap="square">
                <a:spAutoFit/>
              </a:bodyPr>
              <a:lstStyle/>
              <a:p>
                <a:pPr algn="ctr"/>
                <a:r>
                  <a:rPr lang="it-IT" b="1" dirty="0">
                    <a:solidFill>
                      <a:srgbClr val="FFFFFF"/>
                    </a:solidFill>
                    <a:latin typeface="Arial" panose="020B0604020202020204" pitchFamily="34" charset="0"/>
                  </a:rPr>
                  <a:t>Salvataggio del foglio elettronico in formato .</a:t>
                </a:r>
                <a:r>
                  <a:rPr lang="it-IT" b="1" dirty="0" err="1">
                    <a:solidFill>
                      <a:srgbClr val="FFFFFF"/>
                    </a:solidFill>
                    <a:latin typeface="Arial" panose="020B0604020202020204" pitchFamily="34" charset="0"/>
                  </a:rPr>
                  <a:t>csv</a:t>
                </a:r>
                <a:r>
                  <a:rPr lang="it-IT" b="1" dirty="0">
                    <a:solidFill>
                      <a:srgbClr val="FFFFFF"/>
                    </a:solidFill>
                    <a:latin typeface="Arial" panose="020B0604020202020204" pitchFamily="34" charset="0"/>
                  </a:rPr>
                  <a:t> </a:t>
                </a:r>
                <a:endParaRPr lang="it-IT" dirty="0"/>
              </a:p>
            </p:txBody>
          </p:sp>
        </p:grpSp>
        <p:grpSp>
          <p:nvGrpSpPr>
            <p:cNvPr id="5" name="Gruppo 4"/>
            <p:cNvGrpSpPr/>
            <p:nvPr/>
          </p:nvGrpSpPr>
          <p:grpSpPr>
            <a:xfrm>
              <a:off x="5046029" y="3861645"/>
              <a:ext cx="4028869" cy="955373"/>
              <a:chOff x="5138793" y="3556847"/>
              <a:chExt cx="4028869" cy="955373"/>
            </a:xfrm>
          </p:grpSpPr>
          <p:pic>
            <p:nvPicPr>
              <p:cNvPr id="35"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97539" y="3556847"/>
                <a:ext cx="3885215" cy="955373"/>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Rettangolo 35"/>
              <p:cNvSpPr/>
              <p:nvPr/>
            </p:nvSpPr>
            <p:spPr>
              <a:xfrm>
                <a:off x="5138793" y="3567292"/>
                <a:ext cx="4028869" cy="738664"/>
              </a:xfrm>
              <a:prstGeom prst="rect">
                <a:avLst/>
              </a:prstGeom>
            </p:spPr>
            <p:txBody>
              <a:bodyPr wrap="square">
                <a:spAutoFit/>
              </a:bodyPr>
              <a:lstStyle/>
              <a:p>
                <a:pPr algn="ctr"/>
                <a:r>
                  <a:rPr lang="it-IT" b="1" dirty="0">
                    <a:solidFill>
                      <a:srgbClr val="FFFFFF"/>
                    </a:solidFill>
                    <a:latin typeface="Arial" panose="020B0604020202020204" pitchFamily="34" charset="0"/>
                  </a:rPr>
                  <a:t>Apposizione della firma digitale ai file con estensione PDF/A e .</a:t>
                </a:r>
                <a:r>
                  <a:rPr lang="it-IT" b="1" dirty="0" err="1">
                    <a:solidFill>
                      <a:srgbClr val="FFFFFF"/>
                    </a:solidFill>
                    <a:latin typeface="Arial" panose="020B0604020202020204" pitchFamily="34" charset="0"/>
                  </a:rPr>
                  <a:t>csv</a:t>
                </a:r>
                <a:r>
                  <a:rPr lang="it-IT" b="1" dirty="0">
                    <a:solidFill>
                      <a:srgbClr val="FFFFFF"/>
                    </a:solidFill>
                    <a:latin typeface="Arial" panose="020B0604020202020204" pitchFamily="34" charset="0"/>
                  </a:rPr>
                  <a:t> con creazione di 2 file con estensione .p7m </a:t>
                </a:r>
                <a:endParaRPr lang="it-IT" dirty="0"/>
              </a:p>
            </p:txBody>
          </p:sp>
        </p:grpSp>
        <p:grpSp>
          <p:nvGrpSpPr>
            <p:cNvPr id="8" name="Gruppo 7"/>
            <p:cNvGrpSpPr/>
            <p:nvPr/>
          </p:nvGrpSpPr>
          <p:grpSpPr>
            <a:xfrm>
              <a:off x="2690584" y="5954958"/>
              <a:ext cx="4236680" cy="738664"/>
              <a:chOff x="2690584" y="5663414"/>
              <a:chExt cx="4236680" cy="738664"/>
            </a:xfrm>
          </p:grpSpPr>
          <p:pic>
            <p:nvPicPr>
              <p:cNvPr id="39"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90584" y="5722557"/>
                <a:ext cx="4236680" cy="666269"/>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Rettangolo 39"/>
              <p:cNvSpPr/>
              <p:nvPr/>
            </p:nvSpPr>
            <p:spPr>
              <a:xfrm>
                <a:off x="2779509" y="5663414"/>
                <a:ext cx="4147755" cy="738664"/>
              </a:xfrm>
              <a:prstGeom prst="rect">
                <a:avLst/>
              </a:prstGeom>
            </p:spPr>
            <p:txBody>
              <a:bodyPr wrap="square">
                <a:spAutoFit/>
              </a:bodyPr>
              <a:lstStyle/>
              <a:p>
                <a:pPr algn="ctr"/>
                <a:r>
                  <a:rPr lang="it-IT" b="1" dirty="0">
                    <a:solidFill>
                      <a:srgbClr val="FFFFFF"/>
                    </a:solidFill>
                    <a:latin typeface="Arial" panose="020B0604020202020204" pitchFamily="34" charset="0"/>
                  </a:rPr>
                  <a:t>Copia dei 2 file con estensione .p7e su dispositivo non riscrivibile e consegna alla Camera di </a:t>
                </a:r>
                <a:r>
                  <a:rPr lang="it-IT" b="1" dirty="0" smtClean="0">
                    <a:solidFill>
                      <a:srgbClr val="FFFFFF"/>
                    </a:solidFill>
                    <a:latin typeface="Arial" panose="020B0604020202020204" pitchFamily="34" charset="0"/>
                  </a:rPr>
                  <a:t>Commercio</a:t>
                </a:r>
                <a:endParaRPr lang="it-IT" dirty="0"/>
              </a:p>
            </p:txBody>
          </p:sp>
        </p:grpSp>
        <p:grpSp>
          <p:nvGrpSpPr>
            <p:cNvPr id="7" name="Gruppo 6"/>
            <p:cNvGrpSpPr/>
            <p:nvPr/>
          </p:nvGrpSpPr>
          <p:grpSpPr>
            <a:xfrm>
              <a:off x="202745" y="4839394"/>
              <a:ext cx="4790149" cy="889525"/>
              <a:chOff x="-4446351" y="1994888"/>
              <a:chExt cx="4790149" cy="1292787"/>
            </a:xfrm>
          </p:grpSpPr>
          <p:pic>
            <p:nvPicPr>
              <p:cNvPr id="1028" name="Picture 4" descr="https://lh7-eu.googleusercontent.com/ZUkljfBw7BWOZJQPG4HnNWHXi9Lu9Pj9bYbS1b8dNiJChmad7uKY22MAgBXVWWnNssAElHvu_vjoDE7M8-Ylfjm1whkwQuu9lRGIG-nj-Ed5jeN7s7MuBEpE5IirPay0OwVR60_HRUHv1ROeLG1tTK10zQ=s204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46351" y="1994888"/>
                <a:ext cx="4790149" cy="1292787"/>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Rettangolo 42"/>
              <p:cNvSpPr/>
              <p:nvPr/>
            </p:nvSpPr>
            <p:spPr>
              <a:xfrm>
                <a:off x="-4122901" y="2116782"/>
                <a:ext cx="4167052" cy="1073533"/>
              </a:xfrm>
              <a:prstGeom prst="rect">
                <a:avLst/>
              </a:prstGeom>
            </p:spPr>
            <p:txBody>
              <a:bodyPr wrap="square">
                <a:spAutoFit/>
              </a:bodyPr>
              <a:lstStyle/>
              <a:p>
                <a:pPr algn="ctr"/>
                <a:r>
                  <a:rPr lang="it-IT" b="1" dirty="0">
                    <a:solidFill>
                      <a:srgbClr val="FFFFFF"/>
                    </a:solidFill>
                    <a:latin typeface="Arial" panose="020B0604020202020204" pitchFamily="34" charset="0"/>
                  </a:rPr>
                  <a:t>Download certificato pubblico (.</a:t>
                </a:r>
                <a:r>
                  <a:rPr lang="it-IT" b="1" dirty="0" err="1">
                    <a:solidFill>
                      <a:srgbClr val="FFFFFF"/>
                    </a:solidFill>
                    <a:latin typeface="Arial" panose="020B0604020202020204" pitchFamily="34" charset="0"/>
                  </a:rPr>
                  <a:t>cer</a:t>
                </a:r>
                <a:r>
                  <a:rPr lang="it-IT" b="1" dirty="0">
                    <a:solidFill>
                      <a:srgbClr val="FFFFFF"/>
                    </a:solidFill>
                    <a:latin typeface="Arial" panose="020B0604020202020204" pitchFamily="34" charset="0"/>
                  </a:rPr>
                  <a:t>) dal sito istituzionale della Camera di Commercio e Cifratura </a:t>
                </a:r>
                <a:r>
                  <a:rPr lang="it-IT" b="1" dirty="0" smtClean="0">
                    <a:solidFill>
                      <a:srgbClr val="FFFFFF"/>
                    </a:solidFill>
                    <a:latin typeface="Arial" panose="020B0604020202020204" pitchFamily="34" charset="0"/>
                  </a:rPr>
                  <a:t>d\ei </a:t>
                </a:r>
                <a:r>
                  <a:rPr lang="it-IT" b="1" dirty="0">
                    <a:solidFill>
                      <a:srgbClr val="FFFFFF"/>
                    </a:solidFill>
                    <a:latin typeface="Arial" panose="020B0604020202020204" pitchFamily="34" charset="0"/>
                  </a:rPr>
                  <a:t>2 file.p7m </a:t>
                </a:r>
                <a:endParaRPr lang="it-IT" dirty="0"/>
              </a:p>
            </p:txBody>
          </p:sp>
        </p:grpSp>
        <p:cxnSp>
          <p:nvCxnSpPr>
            <p:cNvPr id="12" name="Connettore 7 11"/>
            <p:cNvCxnSpPr>
              <a:stCxn id="1026" idx="1"/>
              <a:endCxn id="29" idx="0"/>
            </p:cNvCxnSpPr>
            <p:nvPr/>
          </p:nvCxnSpPr>
          <p:spPr>
            <a:xfrm rot="10800000" flipH="1" flipV="1">
              <a:off x="375949" y="1498780"/>
              <a:ext cx="1443312" cy="1286811"/>
            </a:xfrm>
            <a:prstGeom prst="curvedConnector4">
              <a:avLst>
                <a:gd name="adj1" fmla="val -15839"/>
                <a:gd name="adj2" fmla="val 66659"/>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Connettore 7 13"/>
            <p:cNvCxnSpPr>
              <a:stCxn id="29" idx="3"/>
              <a:endCxn id="32" idx="1"/>
            </p:cNvCxnSpPr>
            <p:nvPr/>
          </p:nvCxnSpPr>
          <p:spPr>
            <a:xfrm flipV="1">
              <a:off x="3516867" y="2549768"/>
              <a:ext cx="2168983" cy="606273"/>
            </a:xfrm>
            <a:prstGeom prst="curvedConnector3">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6" name="Connettore 7 15"/>
            <p:cNvCxnSpPr>
              <a:stCxn id="32" idx="2"/>
              <a:endCxn id="35" idx="0"/>
            </p:cNvCxnSpPr>
            <p:nvPr/>
          </p:nvCxnSpPr>
          <p:spPr>
            <a:xfrm rot="5400000">
              <a:off x="6744706" y="3222895"/>
              <a:ext cx="941428" cy="336073"/>
            </a:xfrm>
            <a:prstGeom prst="curvedConnector3">
              <a:avLst>
                <a:gd name="adj1" fmla="val 50000"/>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9" name="Connettore 7 18"/>
            <p:cNvCxnSpPr>
              <a:stCxn id="35" idx="1"/>
              <a:endCxn id="1028" idx="0"/>
            </p:cNvCxnSpPr>
            <p:nvPr/>
          </p:nvCxnSpPr>
          <p:spPr>
            <a:xfrm rot="10800000" flipV="1">
              <a:off x="2597821" y="4339332"/>
              <a:ext cx="2506955" cy="500062"/>
            </a:xfrm>
            <a:prstGeom prst="curvedConnector2">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1" name="Connettore 7 20"/>
            <p:cNvCxnSpPr>
              <a:stCxn id="1028" idx="2"/>
              <a:endCxn id="39" idx="0"/>
            </p:cNvCxnSpPr>
            <p:nvPr/>
          </p:nvCxnSpPr>
          <p:spPr>
            <a:xfrm rot="16200000" flipH="1">
              <a:off x="3560782" y="4765958"/>
              <a:ext cx="285181" cy="2211104"/>
            </a:xfrm>
            <a:prstGeom prst="curvedConnector3">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1867594" y="2156988"/>
              <a:ext cx="332330"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1</a:t>
              </a:r>
            </a:p>
          </p:txBody>
        </p:sp>
        <p:sp>
          <p:nvSpPr>
            <p:cNvPr id="63" name="CasellaDiTesto 62"/>
            <p:cNvSpPr txBox="1"/>
            <p:nvPr/>
          </p:nvSpPr>
          <p:spPr>
            <a:xfrm>
              <a:off x="3809525" y="2648347"/>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2</a:t>
              </a:r>
            </a:p>
          </p:txBody>
        </p:sp>
        <p:sp>
          <p:nvSpPr>
            <p:cNvPr id="64" name="CasellaDiTesto 63"/>
            <p:cNvSpPr txBox="1"/>
            <p:nvPr/>
          </p:nvSpPr>
          <p:spPr>
            <a:xfrm>
              <a:off x="7664784" y="3203035"/>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3</a:t>
              </a:r>
            </a:p>
          </p:txBody>
        </p:sp>
        <p:sp>
          <p:nvSpPr>
            <p:cNvPr id="65" name="CasellaDiTesto 64"/>
            <p:cNvSpPr txBox="1"/>
            <p:nvPr/>
          </p:nvSpPr>
          <p:spPr>
            <a:xfrm>
              <a:off x="4100589" y="3872231"/>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4</a:t>
              </a:r>
            </a:p>
          </p:txBody>
        </p:sp>
        <p:sp>
          <p:nvSpPr>
            <p:cNvPr id="66" name="CasellaDiTesto 65"/>
            <p:cNvSpPr txBox="1"/>
            <p:nvPr/>
          </p:nvSpPr>
          <p:spPr>
            <a:xfrm>
              <a:off x="4943066" y="5567904"/>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5</a:t>
              </a:r>
            </a:p>
          </p:txBody>
        </p:sp>
      </p:grpSp>
      <p:sp>
        <p:nvSpPr>
          <p:cNvPr id="67" name="Google Shape;271;p13"/>
          <p:cNvSpPr/>
          <p:nvPr/>
        </p:nvSpPr>
        <p:spPr>
          <a:xfrm>
            <a:off x="798990" y="681247"/>
            <a:ext cx="7958735" cy="5147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Flusso creazione Allegato B, firma digitale, cifratura</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37" name="Picture 2" descr="logo CCIAAVERO"/>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2297" y="45136"/>
            <a:ext cx="3655269" cy="6800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9" name="Google Shape;319;p15"/>
          <p:cNvSpPr/>
          <p:nvPr/>
        </p:nvSpPr>
        <p:spPr>
          <a:xfrm>
            <a:off x="848784" y="1793066"/>
            <a:ext cx="7587004" cy="3323957"/>
          </a:xfrm>
          <a:prstGeom prst="rect">
            <a:avLst/>
          </a:prstGeom>
          <a:noFill/>
          <a:ln>
            <a:noFill/>
          </a:ln>
        </p:spPr>
        <p:txBody>
          <a:bodyPr spcFirstLastPara="1" wrap="square" lIns="91425" tIns="91425" rIns="91425" bIns="91425" anchor="t" anchorCtr="0">
            <a:spAutoFit/>
          </a:bodyPr>
          <a:lstStyle/>
          <a:p>
            <a:pPr marL="12700" algn="just">
              <a:lnSpc>
                <a:spcPct val="150000"/>
              </a:lnSpc>
              <a:spcBef>
                <a:spcPts val="600"/>
              </a:spcBef>
            </a:pPr>
            <a:r>
              <a:rPr lang="it-IT" sz="1800" dirty="0" err="1">
                <a:solidFill>
                  <a:schemeClr val="accent6">
                    <a:lumMod val="50000"/>
                  </a:schemeClr>
                </a:solidFill>
              </a:rPr>
              <a:t>Infocamere</a:t>
            </a:r>
            <a:r>
              <a:rPr lang="it-IT" sz="1800" dirty="0">
                <a:solidFill>
                  <a:schemeClr val="accent6">
                    <a:lumMod val="50000"/>
                  </a:schemeClr>
                </a:solidFill>
              </a:rPr>
              <a:t> acquisisce dalla Camera di Commercio gli elenchi redatti secondo l'esempio di seguito riportato, nel rispetto del tracciato definito e salvati con estensione “.</a:t>
            </a:r>
            <a:r>
              <a:rPr lang="it-IT" sz="1800" dirty="0" err="1">
                <a:solidFill>
                  <a:schemeClr val="accent6">
                    <a:lumMod val="50000"/>
                  </a:schemeClr>
                </a:solidFill>
              </a:rPr>
              <a:t>csv</a:t>
            </a:r>
            <a:r>
              <a:rPr lang="it-IT" sz="1800" dirty="0">
                <a:solidFill>
                  <a:schemeClr val="accent6">
                    <a:lumMod val="50000"/>
                  </a:schemeClr>
                </a:solidFill>
              </a:rPr>
              <a:t>” (comma </a:t>
            </a:r>
            <a:r>
              <a:rPr lang="it-IT" sz="1800" dirty="0" err="1">
                <a:solidFill>
                  <a:schemeClr val="accent6">
                    <a:lumMod val="50000"/>
                  </a:schemeClr>
                </a:solidFill>
              </a:rPr>
              <a:t>separated</a:t>
            </a:r>
            <a:r>
              <a:rPr lang="it-IT" sz="1800" dirty="0">
                <a:solidFill>
                  <a:schemeClr val="accent6">
                    <a:lumMod val="50000"/>
                  </a:schemeClr>
                </a:solidFill>
              </a:rPr>
              <a:t> </a:t>
            </a:r>
            <a:r>
              <a:rPr lang="it-IT" sz="1800" dirty="0" err="1">
                <a:solidFill>
                  <a:schemeClr val="accent6">
                    <a:lumMod val="50000"/>
                  </a:schemeClr>
                </a:solidFill>
              </a:rPr>
              <a:t>value</a:t>
            </a:r>
            <a:r>
              <a:rPr lang="it-IT" sz="1800" dirty="0">
                <a:solidFill>
                  <a:schemeClr val="accent6">
                    <a:lumMod val="50000"/>
                  </a:schemeClr>
                </a:solidFill>
              </a:rPr>
              <a:t>, ovvero campi separati da delimitatore ; “punto e virgola”).L’elenco si traduce in un singolo record per impresa. </a:t>
            </a:r>
            <a:endParaRPr sz="1800" dirty="0">
              <a:solidFill>
                <a:schemeClr val="accent6">
                  <a:lumMod val="50000"/>
                </a:schemeClr>
              </a:solidFill>
            </a:endParaRPr>
          </a:p>
          <a:p>
            <a:pPr marL="12700">
              <a:lnSpc>
                <a:spcPct val="150000"/>
              </a:lnSpc>
              <a:spcBef>
                <a:spcPts val="600"/>
              </a:spcBef>
            </a:pPr>
            <a:r>
              <a:rPr lang="it-IT" sz="1800" dirty="0">
                <a:solidFill>
                  <a:schemeClr val="accent6">
                    <a:lumMod val="50000"/>
                  </a:schemeClr>
                </a:solidFill>
              </a:rPr>
              <a:t>Nella prima riga devono essere presenti le denominazioni dei campi</a:t>
            </a:r>
            <a:endParaRPr sz="1800" dirty="0">
              <a:solidFill>
                <a:schemeClr val="accent6">
                  <a:lumMod val="50000"/>
                </a:schemeClr>
              </a:solidFill>
            </a:endParaRPr>
          </a:p>
          <a:p>
            <a:pPr marL="12700">
              <a:lnSpc>
                <a:spcPct val="150000"/>
              </a:lnSpc>
              <a:spcBef>
                <a:spcPts val="600"/>
              </a:spcBef>
            </a:pPr>
            <a:endParaRPr sz="1800" dirty="0">
              <a:solidFill>
                <a:schemeClr val="accent6">
                  <a:lumMod val="50000"/>
                </a:schemeClr>
              </a:solidFill>
            </a:endParaRPr>
          </a:p>
        </p:txBody>
      </p:sp>
      <p:sp>
        <p:nvSpPr>
          <p:cNvPr id="8" name="Google Shape;271;p13"/>
          <p:cNvSpPr/>
          <p:nvPr/>
        </p:nvSpPr>
        <p:spPr>
          <a:xfrm>
            <a:off x="327968" y="1127212"/>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Creazione Allegato B (1)</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5" name="Picture 2" descr="logo CCIAAVER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172"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3" name="Google Shape;333;p16"/>
          <p:cNvSpPr/>
          <p:nvPr/>
        </p:nvSpPr>
        <p:spPr>
          <a:xfrm>
            <a:off x="1524000" y="861453"/>
            <a:ext cx="6957391" cy="106011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800" b="1">
              <a:solidFill>
                <a:srgbClr val="24509A"/>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p:txBody>
      </p:sp>
      <p:pic>
        <p:nvPicPr>
          <p:cNvPr id="336" name="Google Shape;336;p16"/>
          <p:cNvPicPr preferRelativeResize="0"/>
          <p:nvPr/>
        </p:nvPicPr>
        <p:blipFill>
          <a:blip r:embed="rId3">
            <a:alphaModFix/>
          </a:blip>
          <a:stretch>
            <a:fillRect/>
          </a:stretch>
        </p:blipFill>
        <p:spPr>
          <a:xfrm>
            <a:off x="326489" y="2827364"/>
            <a:ext cx="8719098" cy="1306738"/>
          </a:xfrm>
          <a:prstGeom prst="rect">
            <a:avLst/>
          </a:prstGeom>
          <a:noFill/>
          <a:ln>
            <a:noFill/>
          </a:ln>
        </p:spPr>
      </p:pic>
      <p:pic>
        <p:nvPicPr>
          <p:cNvPr id="337" name="Google Shape;337;p16"/>
          <p:cNvPicPr preferRelativeResize="0"/>
          <p:nvPr/>
        </p:nvPicPr>
        <p:blipFill>
          <a:blip r:embed="rId4">
            <a:alphaModFix/>
          </a:blip>
          <a:stretch>
            <a:fillRect/>
          </a:stretch>
        </p:blipFill>
        <p:spPr>
          <a:xfrm>
            <a:off x="700566" y="3597637"/>
            <a:ext cx="7970945" cy="1231550"/>
          </a:xfrm>
          <a:prstGeom prst="rect">
            <a:avLst/>
          </a:prstGeom>
          <a:noFill/>
          <a:ln>
            <a:noFill/>
          </a:ln>
        </p:spPr>
      </p:pic>
      <p:sp>
        <p:nvSpPr>
          <p:cNvPr id="338" name="Google Shape;338;p16"/>
          <p:cNvSpPr txBox="1"/>
          <p:nvPr/>
        </p:nvSpPr>
        <p:spPr>
          <a:xfrm>
            <a:off x="114987" y="4905469"/>
            <a:ext cx="4308638"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1600" b="1" dirty="0">
                <a:solidFill>
                  <a:srgbClr val="184B9A"/>
                </a:solidFill>
              </a:rPr>
              <a:t>Microsoft Excel </a:t>
            </a:r>
            <a:r>
              <a:rPr lang="it-IT" sz="1600" dirty="0">
                <a:solidFill>
                  <a:srgbClr val="184B9A"/>
                </a:solidFill>
              </a:rPr>
              <a:t>: File – Salva con nome – indicare nome file - selezione in tipo file CSV (delimitato dal separatore di elenco) (*.</a:t>
            </a:r>
            <a:r>
              <a:rPr lang="it-IT" sz="1600" dirty="0" err="1">
                <a:solidFill>
                  <a:srgbClr val="184B9A"/>
                </a:solidFill>
              </a:rPr>
              <a:t>csv</a:t>
            </a:r>
            <a:r>
              <a:rPr lang="it-IT" sz="1600" dirty="0">
                <a:solidFill>
                  <a:srgbClr val="184B9A"/>
                </a:solidFill>
              </a:rPr>
              <a:t>) – Salva</a:t>
            </a:r>
            <a:endParaRPr sz="1600" dirty="0">
              <a:solidFill>
                <a:srgbClr val="184B9A"/>
              </a:solidFill>
            </a:endParaRPr>
          </a:p>
        </p:txBody>
      </p:sp>
      <p:sp>
        <p:nvSpPr>
          <p:cNvPr id="339" name="Google Shape;339;p16"/>
          <p:cNvSpPr txBox="1"/>
          <p:nvPr/>
        </p:nvSpPr>
        <p:spPr>
          <a:xfrm>
            <a:off x="4578349" y="4818449"/>
            <a:ext cx="3903075"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1600" b="1" dirty="0" err="1">
                <a:solidFill>
                  <a:srgbClr val="184B9A"/>
                </a:solidFill>
              </a:rPr>
              <a:t>LibreOffice</a:t>
            </a:r>
            <a:r>
              <a:rPr lang="it-IT" sz="1600" b="1" dirty="0">
                <a:solidFill>
                  <a:srgbClr val="184B9A"/>
                </a:solidFill>
              </a:rPr>
              <a:t> </a:t>
            </a:r>
            <a:r>
              <a:rPr lang="it-IT" sz="1600" b="1" dirty="0" err="1">
                <a:solidFill>
                  <a:srgbClr val="184B9A"/>
                </a:solidFill>
              </a:rPr>
              <a:t>Calc</a:t>
            </a:r>
            <a:r>
              <a:rPr lang="it-IT" sz="1600" dirty="0">
                <a:solidFill>
                  <a:srgbClr val="184B9A"/>
                </a:solidFill>
              </a:rPr>
              <a:t> : File – Salva con nome – indicare nome file - selezione in Salva come Testo CSV (.</a:t>
            </a:r>
            <a:r>
              <a:rPr lang="it-IT" sz="1600" dirty="0" err="1">
                <a:solidFill>
                  <a:srgbClr val="184B9A"/>
                </a:solidFill>
              </a:rPr>
              <a:t>csv</a:t>
            </a:r>
            <a:r>
              <a:rPr lang="it-IT" sz="1600" dirty="0">
                <a:solidFill>
                  <a:srgbClr val="184B9A"/>
                </a:solidFill>
              </a:rPr>
              <a:t>) – usa il formato </a:t>
            </a:r>
            <a:r>
              <a:rPr lang="it-IT" sz="1600" dirty="0" err="1">
                <a:solidFill>
                  <a:srgbClr val="184B9A"/>
                </a:solidFill>
              </a:rPr>
              <a:t>csv</a:t>
            </a:r>
            <a:r>
              <a:rPr lang="it-IT" sz="1600" dirty="0">
                <a:solidFill>
                  <a:srgbClr val="184B9A"/>
                </a:solidFill>
              </a:rPr>
              <a:t> - Salva – indicare separatore di campo ; (punto e virgola) – cancellare separatore di testo – OK</a:t>
            </a:r>
            <a:endParaRPr sz="1600" dirty="0">
              <a:solidFill>
                <a:srgbClr val="184B9A"/>
              </a:solidFill>
            </a:endParaRPr>
          </a:p>
        </p:txBody>
      </p:sp>
      <p:sp>
        <p:nvSpPr>
          <p:cNvPr id="12" name="Google Shape;271;p13"/>
          <p:cNvSpPr/>
          <p:nvPr/>
        </p:nvSpPr>
        <p:spPr>
          <a:xfrm>
            <a:off x="2791202" y="1002922"/>
            <a:ext cx="4603899"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Creazione Allegato B (2)</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3" name="Immagine 2"/>
          <p:cNvPicPr>
            <a:picLocks noChangeAspect="1"/>
          </p:cNvPicPr>
          <p:nvPr/>
        </p:nvPicPr>
        <p:blipFill>
          <a:blip r:embed="rId5"/>
          <a:stretch>
            <a:fillRect/>
          </a:stretch>
        </p:blipFill>
        <p:spPr>
          <a:xfrm>
            <a:off x="405333" y="1611305"/>
            <a:ext cx="8054340" cy="746760"/>
          </a:xfrm>
          <a:prstGeom prst="rect">
            <a:avLst/>
          </a:prstGeom>
        </p:spPr>
      </p:pic>
      <p:pic>
        <p:nvPicPr>
          <p:cNvPr id="10" name="Picture 2" descr="logo CCIAAVERO"/>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1171"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54" name="Google Shape;354;g28bde5ab77d_1_29"/>
          <p:cNvSpPr txBox="1"/>
          <p:nvPr/>
        </p:nvSpPr>
        <p:spPr>
          <a:xfrm>
            <a:off x="332025" y="1774325"/>
            <a:ext cx="8345810" cy="241601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12700">
              <a:lnSpc>
                <a:spcPct val="150000"/>
              </a:lnSpc>
              <a:spcBef>
                <a:spcPts val="600"/>
              </a:spcBef>
              <a:defRPr sz="1800">
                <a:solidFill>
                  <a:schemeClr val="accent6">
                    <a:lumMod val="50000"/>
                  </a:schemeClr>
                </a:solidFill>
              </a:defRPr>
            </a:lvl1pPr>
          </a:lstStyle>
          <a:p>
            <a:pPr algn="just"/>
            <a:r>
              <a:rPr lang="it-IT" dirty="0"/>
              <a:t>E' necessario controllare il corretto salvataggio del campo Codice Fiscale (con gli 0 iniziali nel caso di codice fiscale d'impresa a 11 caratteri).</a:t>
            </a:r>
            <a:endParaRPr dirty="0"/>
          </a:p>
          <a:p>
            <a:pPr algn="just"/>
            <a:r>
              <a:rPr lang="it-IT" dirty="0"/>
              <a:t>Nel caso di salvataggio in formato </a:t>
            </a:r>
            <a:r>
              <a:rPr lang="it-IT" dirty="0" err="1"/>
              <a:t>csv</a:t>
            </a:r>
            <a:r>
              <a:rPr lang="it-IT" dirty="0"/>
              <a:t>, con elisione di zeri (0) iniziali, si rende necessario selezionare preventivamente la colonna CODICE FISCALE, selezionare Formato Celle – Numero, Categoria Testo.</a:t>
            </a:r>
            <a:endParaRPr dirty="0"/>
          </a:p>
        </p:txBody>
      </p:sp>
      <p:sp>
        <p:nvSpPr>
          <p:cNvPr id="13" name="Google Shape;271;p13"/>
          <p:cNvSpPr/>
          <p:nvPr/>
        </p:nvSpPr>
        <p:spPr>
          <a:xfrm>
            <a:off x="613428" y="1056343"/>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Elementi di attenzione</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5" name="Picture 2" descr="logo CCIAAVER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054"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7" name="Google Shape;367;g28bde5ab77d_1_55"/>
          <p:cNvSpPr/>
          <p:nvPr/>
        </p:nvSpPr>
        <p:spPr>
          <a:xfrm>
            <a:off x="1524000" y="861453"/>
            <a:ext cx="6957300" cy="1060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800" b="1">
              <a:solidFill>
                <a:srgbClr val="24509A"/>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p:txBody>
      </p:sp>
      <p:pic>
        <p:nvPicPr>
          <p:cNvPr id="371" name="Google Shape;371;g28bde5ab77d_1_55"/>
          <p:cNvPicPr preferRelativeResize="0"/>
          <p:nvPr/>
        </p:nvPicPr>
        <p:blipFill>
          <a:blip r:embed="rId3">
            <a:alphaModFix/>
          </a:blip>
          <a:stretch>
            <a:fillRect/>
          </a:stretch>
        </p:blipFill>
        <p:spPr>
          <a:xfrm>
            <a:off x="0" y="3093327"/>
            <a:ext cx="4453968" cy="3586729"/>
          </a:xfrm>
          <a:prstGeom prst="rect">
            <a:avLst/>
          </a:prstGeom>
          <a:noFill/>
          <a:ln>
            <a:noFill/>
          </a:ln>
        </p:spPr>
      </p:pic>
      <p:pic>
        <p:nvPicPr>
          <p:cNvPr id="372" name="Google Shape;372;g28bde5ab77d_1_55"/>
          <p:cNvPicPr preferRelativeResize="0"/>
          <p:nvPr/>
        </p:nvPicPr>
        <p:blipFill>
          <a:blip r:embed="rId4">
            <a:alphaModFix/>
          </a:blip>
          <a:stretch>
            <a:fillRect/>
          </a:stretch>
        </p:blipFill>
        <p:spPr>
          <a:xfrm>
            <a:off x="4323600" y="4121833"/>
            <a:ext cx="4820400" cy="1526831"/>
          </a:xfrm>
          <a:prstGeom prst="rect">
            <a:avLst/>
          </a:prstGeom>
          <a:noFill/>
          <a:ln>
            <a:noFill/>
          </a:ln>
        </p:spPr>
      </p:pic>
      <p:pic>
        <p:nvPicPr>
          <p:cNvPr id="373" name="Google Shape;373;g28bde5ab77d_1_55"/>
          <p:cNvPicPr preferRelativeResize="0"/>
          <p:nvPr/>
        </p:nvPicPr>
        <p:blipFill>
          <a:blip r:embed="rId5">
            <a:alphaModFix/>
          </a:blip>
          <a:stretch>
            <a:fillRect/>
          </a:stretch>
        </p:blipFill>
        <p:spPr>
          <a:xfrm>
            <a:off x="4547008" y="5492675"/>
            <a:ext cx="4355850" cy="771200"/>
          </a:xfrm>
          <a:prstGeom prst="rect">
            <a:avLst/>
          </a:prstGeom>
          <a:noFill/>
          <a:ln>
            <a:noFill/>
          </a:ln>
        </p:spPr>
      </p:pic>
      <p:pic>
        <p:nvPicPr>
          <p:cNvPr id="374" name="Google Shape;374;g28bde5ab77d_1_55"/>
          <p:cNvPicPr preferRelativeResize="0"/>
          <p:nvPr/>
        </p:nvPicPr>
        <p:blipFill>
          <a:blip r:embed="rId6">
            <a:alphaModFix/>
          </a:blip>
          <a:stretch>
            <a:fillRect/>
          </a:stretch>
        </p:blipFill>
        <p:spPr>
          <a:xfrm>
            <a:off x="4203324" y="3138198"/>
            <a:ext cx="1200749" cy="855850"/>
          </a:xfrm>
          <a:prstGeom prst="rect">
            <a:avLst/>
          </a:prstGeom>
          <a:noFill/>
          <a:ln>
            <a:noFill/>
          </a:ln>
        </p:spPr>
      </p:pic>
      <p:sp>
        <p:nvSpPr>
          <p:cNvPr id="16" name="Google Shape;271;p13"/>
          <p:cNvSpPr/>
          <p:nvPr/>
        </p:nvSpPr>
        <p:spPr>
          <a:xfrm>
            <a:off x="959700" y="986302"/>
            <a:ext cx="7521600" cy="73433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err="1">
                <a:solidFill>
                  <a:srgbClr val="FF0000"/>
                </a:solidFill>
              </a:rPr>
              <a:t>Files</a:t>
            </a:r>
            <a:r>
              <a:rPr lang="it-IT" sz="2200" b="1" dirty="0">
                <a:solidFill>
                  <a:srgbClr val="FF0000"/>
                </a:solidFill>
              </a:rPr>
              <a:t> da inviare: elenco </a:t>
            </a:r>
            <a:r>
              <a:rPr lang="it-IT" sz="2200" b="1" dirty="0" err="1">
                <a:solidFill>
                  <a:srgbClr val="FF0000"/>
                </a:solidFill>
              </a:rPr>
              <a:t>csv</a:t>
            </a:r>
            <a:r>
              <a:rPr lang="it-IT" sz="2200" b="1" dirty="0">
                <a:solidFill>
                  <a:srgbClr val="FF0000"/>
                </a:solidFill>
              </a:rPr>
              <a:t> + dichiarazione allegato B</a:t>
            </a:r>
          </a:p>
          <a:p>
            <a:pPr marL="0" marR="0" lvl="0" indent="0" algn="l" rtl="0">
              <a:spcBef>
                <a:spcPts val="0"/>
              </a:spcBef>
              <a:spcAft>
                <a:spcPts val="0"/>
              </a:spcAft>
              <a:buNone/>
            </a:pPr>
            <a:r>
              <a:rPr lang="it-IT" sz="2200" b="1" dirty="0" smtClean="0">
                <a:solidFill>
                  <a:srgbClr val="FF0000"/>
                </a:solidFill>
              </a:rPr>
              <a:t>Azioni</a:t>
            </a:r>
            <a:r>
              <a:rPr lang="it-IT" sz="2200" b="1" dirty="0">
                <a:solidFill>
                  <a:srgbClr val="FF0000"/>
                </a:solidFill>
              </a:rPr>
              <a:t>: firma digitale CADES (.p7m) + cifratura</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4" name="CasellaDiTesto 3"/>
          <p:cNvSpPr txBox="1"/>
          <p:nvPr/>
        </p:nvSpPr>
        <p:spPr>
          <a:xfrm>
            <a:off x="317241" y="1595535"/>
            <a:ext cx="8503597" cy="802432"/>
          </a:xfrm>
          <a:prstGeom prst="rect">
            <a:avLst/>
          </a:prstGeom>
          <a:noFill/>
        </p:spPr>
        <p:txBody>
          <a:bodyPr wrap="square" rtlCol="0">
            <a:spAutoFit/>
          </a:bodyPr>
          <a:lstStyle/>
          <a:p>
            <a:endParaRPr lang="it-IT" dirty="0"/>
          </a:p>
        </p:txBody>
      </p:sp>
      <p:pic>
        <p:nvPicPr>
          <p:cNvPr id="7" name="Immagine 6"/>
          <p:cNvPicPr>
            <a:picLocks noChangeAspect="1"/>
          </p:cNvPicPr>
          <p:nvPr/>
        </p:nvPicPr>
        <p:blipFill>
          <a:blip r:embed="rId7"/>
          <a:stretch>
            <a:fillRect/>
          </a:stretch>
        </p:blipFill>
        <p:spPr>
          <a:xfrm>
            <a:off x="117276" y="1920588"/>
            <a:ext cx="8903526" cy="1044500"/>
          </a:xfrm>
          <a:prstGeom prst="rect">
            <a:avLst/>
          </a:prstGeom>
        </p:spPr>
      </p:pic>
      <p:pic>
        <p:nvPicPr>
          <p:cNvPr id="11" name="Picture 2" descr="logo CCIAAVERO"/>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0050"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407" name="Google Shape;407;g28bde5ab77d_1_81"/>
          <p:cNvSpPr txBox="1"/>
          <p:nvPr/>
        </p:nvSpPr>
        <p:spPr>
          <a:xfrm>
            <a:off x="457200" y="1356375"/>
            <a:ext cx="8410200" cy="498595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355600" indent="-342900">
              <a:lnSpc>
                <a:spcPct val="150000"/>
              </a:lnSpc>
              <a:spcBef>
                <a:spcPts val="600"/>
              </a:spcBef>
              <a:buFont typeface="+mj-lt"/>
              <a:buAutoNum type="arabicPeriod"/>
              <a:defRPr sz="1800">
                <a:solidFill>
                  <a:schemeClr val="accent6">
                    <a:lumMod val="50000"/>
                  </a:schemeClr>
                </a:solidFill>
              </a:defRPr>
            </a:lvl1pPr>
          </a:lstStyle>
          <a:p>
            <a:pPr marL="12700" indent="0">
              <a:buNone/>
            </a:pPr>
            <a:r>
              <a:rPr lang="it-IT" dirty="0"/>
              <a:t>La cifratura (detta anche crittografia) di un documento è un'operazione con la quale si rende quel documento completamente illeggibile per chiunque, ad eccezione di chi possiede la chiave che permette di decifrarlo, ossia riportarlo "in chiaro". La cifratura, dunque, permette di assicurare la confidenzialità̀ di informazioni riservate.</a:t>
            </a:r>
            <a:endParaRPr dirty="0"/>
          </a:p>
          <a:p>
            <a:pPr marL="12700" indent="0">
              <a:buNone/>
            </a:pPr>
            <a:r>
              <a:rPr lang="it-IT" dirty="0"/>
              <a:t>Per cifrare un documento in modo che solo un particolare destinatario possa leggerlo, il mittente deve avere a disposizione il certificato di quel destinatario, poiché́ l'operazione di cifratura richiede l'uso della chiave pubblica.</a:t>
            </a:r>
            <a:endParaRPr dirty="0"/>
          </a:p>
          <a:p>
            <a:pPr marL="12700" indent="0">
              <a:buNone/>
            </a:pPr>
            <a:r>
              <a:rPr lang="it-IT" dirty="0"/>
              <a:t>Per poter decifrare un documento, il destinatario deve avere a disposizione la propria </a:t>
            </a:r>
            <a:r>
              <a:rPr lang="it-IT" dirty="0" err="1"/>
              <a:t>smartcard</a:t>
            </a:r>
            <a:r>
              <a:rPr lang="it-IT" dirty="0"/>
              <a:t>/</a:t>
            </a:r>
            <a:r>
              <a:rPr lang="it-IT" dirty="0" err="1"/>
              <a:t>token</a:t>
            </a:r>
            <a:r>
              <a:rPr lang="it-IT" dirty="0"/>
              <a:t>, in quanto l'operazione di decifratura richiede l'uso della chiave privata. </a:t>
            </a:r>
            <a:endParaRPr dirty="0"/>
          </a:p>
        </p:txBody>
      </p:sp>
      <p:sp>
        <p:nvSpPr>
          <p:cNvPr id="13" name="Google Shape;271;p13"/>
          <p:cNvSpPr/>
          <p:nvPr/>
        </p:nvSpPr>
        <p:spPr>
          <a:xfrm>
            <a:off x="457200" y="1134134"/>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Cifratura</a:t>
            </a:r>
            <a:endParaRPr sz="2200" b="1" i="1" dirty="0">
              <a:solidFill>
                <a:srgbClr val="FF0000"/>
              </a:solidFill>
            </a:endParaRPr>
          </a:p>
          <a:p>
            <a:pPr marL="0" marR="0" lvl="0" indent="0" algn="l" rtl="0">
              <a:spcBef>
                <a:spcPts val="0"/>
              </a:spcBef>
              <a:spcAft>
                <a:spcPts val="0"/>
              </a:spcAft>
              <a:buNone/>
            </a:pPr>
            <a:endParaRPr sz="2200" b="1" dirty="0">
              <a:solidFill>
                <a:srgbClr val="FF0000"/>
              </a:solidFill>
            </a:endParaRPr>
          </a:p>
        </p:txBody>
      </p:sp>
      <p:pic>
        <p:nvPicPr>
          <p:cNvPr id="5" name="Picture 2" descr="logo CCIAAVER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051"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22" name="Google Shape;422;g28bde5ab77d_1_42"/>
          <p:cNvPicPr preferRelativeResize="0"/>
          <p:nvPr/>
        </p:nvPicPr>
        <p:blipFill>
          <a:blip r:embed="rId3">
            <a:alphaModFix/>
          </a:blip>
          <a:stretch>
            <a:fillRect/>
          </a:stretch>
        </p:blipFill>
        <p:spPr>
          <a:xfrm>
            <a:off x="1048766" y="1602428"/>
            <a:ext cx="7014936" cy="5096600"/>
          </a:xfrm>
          <a:prstGeom prst="rect">
            <a:avLst/>
          </a:prstGeom>
          <a:noFill/>
          <a:ln>
            <a:noFill/>
          </a:ln>
        </p:spPr>
      </p:pic>
      <p:sp>
        <p:nvSpPr>
          <p:cNvPr id="13" name="Google Shape;271;p13"/>
          <p:cNvSpPr/>
          <p:nvPr/>
        </p:nvSpPr>
        <p:spPr>
          <a:xfrm>
            <a:off x="795434" y="1020932"/>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Flusso Certificato di Cifratura</a:t>
            </a:r>
            <a:endParaRPr sz="2200" b="1" i="1" dirty="0">
              <a:solidFill>
                <a:srgbClr val="FF0000"/>
              </a:solidFill>
            </a:endParaRPr>
          </a:p>
          <a:p>
            <a:pPr marL="0" marR="0" lvl="0" indent="0" algn="l" rtl="0">
              <a:spcBef>
                <a:spcPts val="0"/>
              </a:spcBef>
              <a:spcAft>
                <a:spcPts val="0"/>
              </a:spcAft>
              <a:buNone/>
            </a:pPr>
            <a:endParaRPr sz="2200" b="1" dirty="0">
              <a:solidFill>
                <a:srgbClr val="FF0000"/>
              </a:solidFill>
            </a:endParaRPr>
          </a:p>
        </p:txBody>
      </p:sp>
      <p:pic>
        <p:nvPicPr>
          <p:cNvPr id="5" name="Picture 2" descr="logo CCIAAVER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299" y="45136"/>
            <a:ext cx="4236726" cy="7882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yout">
  <a:themeElements>
    <a:clrScheme name="colori nuovo logo">
      <a:dk1>
        <a:srgbClr val="184B9A"/>
      </a:dk1>
      <a:lt1>
        <a:srgbClr val="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785</Words>
  <Application>Microsoft Office PowerPoint</Application>
  <PresentationFormat>Presentazione su schermo (4:3)</PresentationFormat>
  <Paragraphs>61</Paragraphs>
  <Slides>18</Slides>
  <Notes>18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Wingdings</vt:lpstr>
      <vt:lpstr>Titillium WebLight</vt:lpstr>
      <vt:lpstr>Calibri</vt:lpstr>
      <vt:lpstr>Layout</vt:lpstr>
      <vt:lpstr>Diapositiva 0</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 Muschitiello</dc:creator>
  <cp:lastModifiedBy>Cve0187</cp:lastModifiedBy>
  <cp:revision>146</cp:revision>
  <dcterms:created xsi:type="dcterms:W3CDTF">2022-10-04T07:47:16Z</dcterms:created>
  <dcterms:modified xsi:type="dcterms:W3CDTF">2025-06-09T14:16:29Z</dcterms:modified>
</cp:coreProperties>
</file>